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</p:sldMasterIdLst>
  <p:notesMasterIdLst>
    <p:notesMasterId r:id="rId54"/>
  </p:notesMasterIdLst>
  <p:sldIdLst>
    <p:sldId id="466" r:id="rId3"/>
    <p:sldId id="532" r:id="rId4"/>
    <p:sldId id="533" r:id="rId5"/>
    <p:sldId id="471" r:id="rId6"/>
    <p:sldId id="472" r:id="rId7"/>
    <p:sldId id="473" r:id="rId8"/>
    <p:sldId id="503" r:id="rId9"/>
    <p:sldId id="502" r:id="rId10"/>
    <p:sldId id="474" r:id="rId11"/>
    <p:sldId id="500" r:id="rId12"/>
    <p:sldId id="555" r:id="rId13"/>
    <p:sldId id="477" r:id="rId14"/>
    <p:sldId id="478" r:id="rId15"/>
    <p:sldId id="479" r:id="rId16"/>
    <p:sldId id="480" r:id="rId17"/>
    <p:sldId id="481" r:id="rId18"/>
    <p:sldId id="523" r:id="rId19"/>
    <p:sldId id="482" r:id="rId20"/>
    <p:sldId id="483" r:id="rId21"/>
    <p:sldId id="524" r:id="rId22"/>
    <p:sldId id="484" r:id="rId23"/>
    <p:sldId id="486" r:id="rId24"/>
    <p:sldId id="534" r:id="rId25"/>
    <p:sldId id="511" r:id="rId26"/>
    <p:sldId id="512" r:id="rId27"/>
    <p:sldId id="513" r:id="rId28"/>
    <p:sldId id="510" r:id="rId29"/>
    <p:sldId id="514" r:id="rId30"/>
    <p:sldId id="515" r:id="rId31"/>
    <p:sldId id="518" r:id="rId32"/>
    <p:sldId id="517" r:id="rId33"/>
    <p:sldId id="437" r:id="rId34"/>
    <p:sldId id="519" r:id="rId35"/>
    <p:sldId id="535" r:id="rId36"/>
    <p:sldId id="467" r:id="rId37"/>
    <p:sldId id="520" r:id="rId38"/>
    <p:sldId id="528" r:id="rId39"/>
    <p:sldId id="521" r:id="rId40"/>
    <p:sldId id="529" r:id="rId41"/>
    <p:sldId id="526" r:id="rId42"/>
    <p:sldId id="527" r:id="rId43"/>
    <p:sldId id="536" r:id="rId44"/>
    <p:sldId id="538" r:id="rId45"/>
    <p:sldId id="539" r:id="rId46"/>
    <p:sldId id="540" r:id="rId47"/>
    <p:sldId id="541" r:id="rId48"/>
    <p:sldId id="542" r:id="rId49"/>
    <p:sldId id="556" r:id="rId50"/>
    <p:sldId id="543" r:id="rId51"/>
    <p:sldId id="546" r:id="rId52"/>
    <p:sldId id="545" r:id="rId53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3FF372"/>
    <a:srgbClr val="FF0066"/>
    <a:srgbClr val="FFCCFF"/>
    <a:srgbClr val="FF9966"/>
    <a:srgbClr val="FF0000"/>
    <a:srgbClr val="FFFF00"/>
    <a:srgbClr val="06662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9625" autoAdjust="0"/>
    <p:restoredTop sz="94723" autoAdjust="0"/>
  </p:normalViewPr>
  <p:slideViewPr>
    <p:cSldViewPr>
      <p:cViewPr>
        <p:scale>
          <a:sx n="66" d="100"/>
          <a:sy n="66" d="100"/>
        </p:scale>
        <p:origin x="-778" y="-18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005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73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8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278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78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/>
            </a:lvl1pPr>
          </a:lstStyle>
          <a:p>
            <a:pPr>
              <a:defRPr/>
            </a:pPr>
            <a:fld id="{439CBD66-F623-42DD-A56E-5A1DDF80422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3200" y="1752600"/>
            <a:ext cx="54864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2743200"/>
            <a:ext cx="5486400" cy="4572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A8561-3A05-4D62-BBED-81412D1AF71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7B70B-88A0-4CFF-A7F4-D252936D95A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762000"/>
            <a:ext cx="1370012" cy="4953000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1613" y="762000"/>
            <a:ext cx="3962400" cy="4953000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6DC66-1495-4B6B-A353-32F97C85B7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zh-TW" altLang="zh-TW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zh-TW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TW" altLang="zh-TW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30005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0005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63B62-FD64-4C0D-AF43-95A03FE109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30B08-31C1-41C4-99CB-C116E70606C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3E2D3-41D7-41C8-BF9C-448AEBA50E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9C0B8-BFF9-4A3E-95B8-15047D2E698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B5C188-C404-4015-A7FC-B70D3010E9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1BA40-56FA-49A9-95D8-40530264271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6B112-D4FB-4067-9EB6-A0C6763F10C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5280C-9D3D-4440-9917-3E029015538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CE596-1A22-4193-AAF0-C6A0DA900BA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FE9F3-6505-42E1-B595-450F740C54F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30207-E768-4836-AA28-B7EFC16D3FE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A9B0E-8FA8-43E3-893A-FF68B6C8549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A75FE-B315-4D26-A83B-C293A1ECC9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1613" y="1828800"/>
            <a:ext cx="2665412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9425" y="1828800"/>
            <a:ext cx="26670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6360F-759E-45C0-BB9C-0EB5BF1AAD4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9EDC1-5E70-47D6-AE08-F41FE3268A5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F63C8-0832-42AC-895F-A3E40343A8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4C686-D0EE-47D6-82F2-A09E3F7B3AF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DFBA4-DD6E-4C2A-9A46-78C9E0181EF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1EA7F-9E26-4591-B7FA-FAA8DF6CA8B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41613" y="762000"/>
            <a:ext cx="548481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1613" y="1828800"/>
            <a:ext cx="5484812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588645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88645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0" y="588645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pPr>
              <a:defRPr/>
            </a:pPr>
            <a:fld id="{F3BFB174-3679-4DBF-83CB-E0505EC5E26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1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ransition spd="slow">
    <p:cover dir="u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79551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79551B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79551B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79551B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DD238C2C-3F8D-4A9B-9C0D-9603266B759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9901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zh-TW" altLang="zh-TW" sz="2400">
                <a:latin typeface="Times New Roman" pitchFamily="18" charset="0"/>
              </a:endParaRPr>
            </a:p>
          </p:txBody>
        </p:sp>
        <p:sp>
          <p:nvSpPr>
            <p:cNvPr id="299014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zh-TW" sz="2400">
                <a:latin typeface="Times New Roman" pitchFamily="18" charset="0"/>
              </a:endParaRPr>
            </a:p>
          </p:txBody>
        </p:sp>
        <p:sp>
          <p:nvSpPr>
            <p:cNvPr id="299015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zh-TW" sz="1800">
                <a:solidFill>
                  <a:schemeClr val="hlink"/>
                </a:solidFill>
              </a:endParaRPr>
            </a:p>
          </p:txBody>
        </p:sp>
        <p:sp>
          <p:nvSpPr>
            <p:cNvPr id="299016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zh-TW" sz="1800">
                <a:solidFill>
                  <a:schemeClr val="hlink"/>
                </a:solidFill>
              </a:endParaRPr>
            </a:p>
          </p:txBody>
        </p:sp>
        <p:sp>
          <p:nvSpPr>
            <p:cNvPr id="299017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zh-TW" sz="1800">
                <a:solidFill>
                  <a:schemeClr val="accent2"/>
                </a:solidFill>
              </a:endParaRPr>
            </a:p>
          </p:txBody>
        </p:sp>
        <p:sp>
          <p:nvSpPr>
            <p:cNvPr id="299018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zh-TW" sz="1800">
                <a:solidFill>
                  <a:schemeClr val="hlink"/>
                </a:solidFill>
              </a:endParaRPr>
            </a:p>
          </p:txBody>
        </p:sp>
        <p:sp>
          <p:nvSpPr>
            <p:cNvPr id="299019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zh-TW" sz="2400">
                <a:latin typeface="Times New Roman" pitchFamily="18" charset="0"/>
              </a:endParaRPr>
            </a:p>
          </p:txBody>
        </p:sp>
        <p:sp>
          <p:nvSpPr>
            <p:cNvPr id="299020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zh-TW" sz="1800">
                <a:solidFill>
                  <a:schemeClr val="accent2"/>
                </a:solidFill>
              </a:endParaRPr>
            </a:p>
          </p:txBody>
        </p:sp>
        <p:sp>
          <p:nvSpPr>
            <p:cNvPr id="299021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zh-TW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2053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4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29902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1A1C670-D656-4B9C-80BE-115CD5CA94E2}" type="slidenum">
              <a:rPr lang="en-US" altLang="zh-TW" smtClean="0"/>
              <a:pPr/>
              <a:t>1</a:t>
            </a:fld>
            <a:endParaRPr lang="en-US" altLang="zh-TW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zh-TW" sz="24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ECON6171 </a:t>
            </a:r>
            <a:br>
              <a:rPr lang="en-US" altLang="zh-TW" sz="24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24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奧地利學派經濟理論</a:t>
            </a:r>
            <a:br>
              <a:rPr lang="zh-TW" altLang="en-US" sz="240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2800" smtClean="0">
                <a:solidFill>
                  <a:schemeClr val="bg1"/>
                </a:solidFill>
              </a:rPr>
              <a:t/>
            </a:r>
            <a:br>
              <a:rPr lang="zh-TW" altLang="en-US" sz="2800" smtClean="0">
                <a:solidFill>
                  <a:schemeClr val="bg1"/>
                </a:solidFill>
              </a:rPr>
            </a:br>
            <a:r>
              <a:rPr lang="zh-TW" altLang="en-US" sz="4000" b="1" smtClean="0">
                <a:solidFill>
                  <a:srgbClr val="FFFF00"/>
                </a:solidFill>
                <a:latin typeface="新細明體" pitchFamily="18" charset="-120"/>
              </a:rPr>
              <a:t>六、</a:t>
            </a:r>
            <a:r>
              <a:rPr lang="zh-TW" altLang="en-US" sz="3800" b="1" smtClean="0">
                <a:solidFill>
                  <a:srgbClr val="FFFF00"/>
                </a:solidFill>
                <a:latin typeface="Times New Roman" pitchFamily="18" charset="0"/>
              </a:rPr>
              <a:t>資本理論</a:t>
            </a:r>
            <a:r>
              <a:rPr lang="zh-TW" altLang="en-US" sz="1800" b="1" smtClean="0">
                <a:solidFill>
                  <a:srgbClr val="FFFF00"/>
                </a:solidFill>
                <a:latin typeface="新細明體" pitchFamily="18" charset="-120"/>
              </a:rPr>
              <a:t/>
            </a:r>
            <a:br>
              <a:rPr lang="zh-TW" altLang="en-US" sz="1800" b="1" smtClean="0">
                <a:solidFill>
                  <a:srgbClr val="FFFF00"/>
                </a:solidFill>
                <a:latin typeface="新細明體" pitchFamily="18" charset="-120"/>
              </a:rPr>
            </a:br>
            <a:r>
              <a:rPr lang="zh-TW" altLang="en-US" sz="1800" b="1" smtClean="0">
                <a:solidFill>
                  <a:srgbClr val="FFFF00"/>
                </a:solidFill>
                <a:latin typeface="新細明體" pitchFamily="18" charset="-120"/>
              </a:rPr>
              <a:t>                   </a:t>
            </a:r>
            <a:endParaRPr lang="zh-TW" altLang="en-US" sz="1600" smtClean="0">
              <a:solidFill>
                <a:schemeClr val="bg1"/>
              </a:solidFill>
            </a:endParaRP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16238" y="4581525"/>
            <a:ext cx="6019800" cy="1752600"/>
          </a:xfrm>
        </p:spPr>
        <p:txBody>
          <a:bodyPr/>
          <a:lstStyle/>
          <a:p>
            <a:pPr eaLnBrk="1" hangingPunct="1"/>
            <a:r>
              <a:rPr lang="zh-TW" altLang="en-US" sz="2400" b="1" smtClean="0"/>
              <a:t>黃春興  </a:t>
            </a:r>
          </a:p>
          <a:p>
            <a:pPr eaLnBrk="1" hangingPunct="1"/>
            <a:r>
              <a:rPr lang="zh-TW" altLang="en-US" sz="2400" b="1" smtClean="0"/>
              <a:t>清華大學 經濟學系  </a:t>
            </a:r>
            <a:endParaRPr lang="en-US" altLang="zh-TW" sz="2400" b="1" smtClean="0"/>
          </a:p>
          <a:p>
            <a:pPr algn="r" eaLnBrk="1" hangingPunct="1"/>
            <a:r>
              <a:rPr lang="en-US" altLang="zh-TW" sz="2800" smtClean="0"/>
              <a:t>2013/11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2EAC6D4-BD75-40DA-B207-EC47D0986E35}" type="slidenum">
              <a:rPr lang="en-US" altLang="zh-TW" smtClean="0"/>
              <a:pPr/>
              <a:t>10</a:t>
            </a:fld>
            <a:endParaRPr lang="en-US" altLang="zh-TW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71550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5.1 Mises…</a:t>
            </a:r>
            <a:endParaRPr lang="zh-TW" altLang="zh-TW" sz="4000" b="1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00188"/>
            <a:ext cx="8507413" cy="4881562"/>
          </a:xfrm>
        </p:spPr>
        <p:txBody>
          <a:bodyPr/>
          <a:lstStyle/>
          <a:p>
            <a:pPr marL="609600" indent="-609600" eaLnBrk="1" hangingPunct="1">
              <a:lnSpc>
                <a:spcPct val="110000"/>
              </a:lnSpc>
              <a:buSzTx/>
              <a:buFont typeface="Arial" charset="0"/>
              <a:buAutoNum type="arabicParenR" startAt="3"/>
            </a:pP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The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concept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of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capital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cannot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be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separated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from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the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context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of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monetary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calculation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and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from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the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social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structure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of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a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market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economy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in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which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alone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monetary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calculation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is</a:t>
            </a:r>
            <a:r>
              <a:rPr lang="zh-TW" altLang="en-US" b="1" smtClean="0">
                <a:solidFill>
                  <a:srgbClr val="FF0066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possible.</a:t>
            </a:r>
          </a:p>
          <a:p>
            <a:pPr marL="609600" indent="-609600" eaLnBrk="1" hangingPunct="1">
              <a:lnSpc>
                <a:spcPct val="110000"/>
              </a:lnSpc>
              <a:buSzTx/>
              <a:buFont typeface="Arial" charset="0"/>
              <a:buAutoNum type="arabicParenR" startAt="3"/>
            </a:pPr>
            <a:r>
              <a:rPr lang="en-US" altLang="zh-TW" smtClean="0">
                <a:latin typeface="新細明體" pitchFamily="18" charset="-120"/>
              </a:rPr>
              <a:t>In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a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socialist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economy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there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are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capital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goods,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but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no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capital.</a:t>
            </a:r>
            <a:r>
              <a:rPr lang="zh-TW" altLang="en-US" smtClean="0">
                <a:latin typeface="新細明體" pitchFamily="18" charset="-120"/>
              </a:rPr>
              <a:t>  </a:t>
            </a:r>
            <a:r>
              <a:rPr lang="en-US" altLang="zh-TW" smtClean="0">
                <a:latin typeface="新細明體" pitchFamily="18" charset="-120"/>
              </a:rPr>
              <a:t>The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notion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of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capital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makes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sense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only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in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the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market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economy.</a:t>
            </a:r>
            <a:endParaRPr lang="zh-TW" altLang="zh-TW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 idx="4294967295"/>
          </p:nvPr>
        </p:nvSpPr>
        <p:spPr>
          <a:xfrm>
            <a:off x="611188" y="1412875"/>
            <a:ext cx="7931150" cy="3259138"/>
          </a:xfrm>
        </p:spPr>
        <p:txBody>
          <a:bodyPr/>
          <a:lstStyle/>
          <a:p>
            <a:pPr algn="ctr" eaLnBrk="1" hangingPunct="1"/>
            <a:r>
              <a:rPr lang="zh-TW" altLang="en-US" b="1" smtClean="0">
                <a:solidFill>
                  <a:srgbClr val="800080"/>
                </a:solidFill>
              </a:rPr>
              <a:t>二、</a:t>
            </a:r>
            <a:br>
              <a:rPr lang="zh-TW" altLang="en-US" b="1" smtClean="0">
                <a:solidFill>
                  <a:srgbClr val="800080"/>
                </a:solidFill>
              </a:rPr>
            </a:br>
            <a:r>
              <a:rPr lang="zh-TW" altLang="en-US" b="1" smtClean="0">
                <a:solidFill>
                  <a:srgbClr val="800080"/>
                </a:solidFill>
              </a:rPr>
              <a:t> </a:t>
            </a:r>
            <a:br>
              <a:rPr lang="zh-TW" altLang="en-US" b="1" smtClean="0">
                <a:solidFill>
                  <a:srgbClr val="800080"/>
                </a:solidFill>
              </a:rPr>
            </a:br>
            <a:r>
              <a:rPr lang="zh-TW" altLang="en-US" b="1" smtClean="0">
                <a:solidFill>
                  <a:srgbClr val="660066"/>
                </a:solidFill>
                <a:latin typeface="新細明體" pitchFamily="18" charset="-120"/>
              </a:rPr>
              <a:t>資本財</a:t>
            </a:r>
          </a:p>
        </p:txBody>
      </p:sp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B0DFACC-1278-4F96-AFA2-ADB6CD24DAD7}" type="slidenum">
              <a:rPr lang="en-US" altLang="zh-TW" sz="1200">
                <a:latin typeface="Arial Black" pitchFamily="34" charset="0"/>
              </a:rPr>
              <a:pPr algn="r"/>
              <a:t>11</a:t>
            </a:fld>
            <a:endParaRPr lang="en-US" altLang="zh-TW" sz="120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A2C7C5F-8092-409A-A7AF-59286CB44D3E}" type="slidenum">
              <a:rPr lang="en-US" altLang="zh-TW" smtClean="0"/>
              <a:pPr/>
              <a:t>12</a:t>
            </a:fld>
            <a:endParaRPr lang="en-US" altLang="zh-TW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027113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1.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載體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428750"/>
            <a:ext cx="8643937" cy="5072063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</a:pPr>
            <a:r>
              <a:rPr lang="zh-TW" altLang="en-US" smtClean="0">
                <a:latin typeface="新細明體" pitchFamily="18" charset="-120"/>
              </a:rPr>
              <a:t>載體 </a:t>
            </a:r>
            <a:r>
              <a:rPr lang="en-US" altLang="zh-TW" smtClean="0">
                <a:latin typeface="新細明體" pitchFamily="18" charset="-120"/>
              </a:rPr>
              <a:t>(carrier)</a:t>
            </a:r>
            <a:r>
              <a:rPr lang="zh-TW" altLang="en-US" smtClean="0">
                <a:latin typeface="新細明體" pitchFamily="18" charset="-120"/>
              </a:rPr>
              <a:t>，可以獨立移動之</a:t>
            </a:r>
            <a:r>
              <a:rPr lang="zh-TW" altLang="en-US" smtClean="0">
                <a:solidFill>
                  <a:srgbClr val="FF0000"/>
                </a:solidFill>
                <a:latin typeface="新細明體" pitchFamily="18" charset="-120"/>
              </a:rPr>
              <a:t>客觀</a:t>
            </a:r>
            <a:r>
              <a:rPr lang="zh-TW" altLang="en-US" smtClean="0">
                <a:latin typeface="新細明體" pitchFamily="18" charset="-120"/>
              </a:rPr>
              <a:t>物體，能將一個</a:t>
            </a:r>
            <a:r>
              <a:rPr lang="zh-TW" altLang="en-US" smtClean="0">
                <a:solidFill>
                  <a:srgbClr val="FF0000"/>
                </a:solidFill>
                <a:latin typeface="新細明體" pitchFamily="18" charset="-120"/>
              </a:rPr>
              <a:t>主體</a:t>
            </a:r>
            <a:r>
              <a:rPr lang="zh-TW" altLang="en-US" smtClean="0">
                <a:latin typeface="新細明體" pitchFamily="18" charset="-120"/>
              </a:rPr>
              <a:t>所</a:t>
            </a:r>
            <a:r>
              <a:rPr lang="zh-TW" altLang="en-US" smtClean="0">
                <a:solidFill>
                  <a:srgbClr val="800080"/>
                </a:solidFill>
                <a:latin typeface="新細明體" pitchFamily="18" charset="-120"/>
              </a:rPr>
              <a:t>寄載之物</a:t>
            </a:r>
            <a:r>
              <a:rPr lang="zh-TW" altLang="en-US" smtClean="0">
                <a:solidFill>
                  <a:srgbClr val="FF0000"/>
                </a:solidFill>
                <a:latin typeface="新細明體" pitchFamily="18" charset="-120"/>
              </a:rPr>
              <a:t>傳遞</a:t>
            </a:r>
            <a:r>
              <a:rPr lang="zh-TW" altLang="en-US" smtClean="0">
                <a:latin typeface="新細明體" pitchFamily="18" charset="-120"/>
              </a:rPr>
              <a:t>給另一主體。</a:t>
            </a:r>
          </a:p>
          <a:p>
            <a:pPr marL="609600" indent="-609600" eaLnBrk="1" hangingPunct="1">
              <a:lnSpc>
                <a:spcPct val="120000"/>
              </a:lnSpc>
            </a:pPr>
            <a:r>
              <a:rPr lang="zh-TW" altLang="en-US" smtClean="0">
                <a:latin typeface="新細明體" pitchFamily="18" charset="-120"/>
              </a:rPr>
              <a:t>例：</a:t>
            </a:r>
          </a:p>
          <a:p>
            <a:pPr marL="990600" lvl="1" indent="-533400" eaLnBrk="1" hangingPunct="1">
              <a:lnSpc>
                <a:spcPct val="120000"/>
              </a:lnSpc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mtClean="0">
                <a:latin typeface="新細明體" pitchFamily="18" charset="-120"/>
              </a:rPr>
              <a:t>愛神的箭、咒語、巫毒小木人。</a:t>
            </a:r>
          </a:p>
          <a:p>
            <a:pPr marL="990600" lvl="1" indent="-533400" eaLnBrk="1" hangingPunct="1">
              <a:lnSpc>
                <a:spcPct val="120000"/>
              </a:lnSpc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mtClean="0">
                <a:latin typeface="新細明體" pitchFamily="18" charset="-120"/>
              </a:rPr>
              <a:t>穿越壕溝上空的子彈、信函上的文字。</a:t>
            </a:r>
          </a:p>
          <a:p>
            <a:pPr marL="990600" lvl="1" indent="-533400" eaLnBrk="1" hangingPunct="1">
              <a:lnSpc>
                <a:spcPct val="120000"/>
              </a:lnSpc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mtClean="0">
                <a:latin typeface="新細明體" pitchFamily="18" charset="-120"/>
              </a:rPr>
              <a:t>語言、標籤上的價格。</a:t>
            </a:r>
          </a:p>
          <a:p>
            <a:pPr marL="990600" lvl="1" indent="-533400" eaLnBrk="1" hangingPunct="1">
              <a:lnSpc>
                <a:spcPct val="120000"/>
              </a:lnSpc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mtClean="0">
                <a:latin typeface="新細明體" pitchFamily="18" charset="-120"/>
              </a:rPr>
              <a:t>規章、禮節、法律。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ABC5DD5-9EF3-4B0B-A9D1-4A8CFC24B239}" type="slidenum">
              <a:rPr lang="en-US" altLang="zh-TW" smtClean="0"/>
              <a:pPr/>
              <a:t>13</a:t>
            </a:fld>
            <a:endParaRPr lang="en-US" altLang="zh-TW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55675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800080"/>
                </a:solidFill>
                <a:latin typeface="新細明體" pitchFamily="18" charset="-120"/>
              </a:rPr>
              <a:t>2. </a:t>
            </a:r>
            <a:r>
              <a:rPr lang="zh-TW" altLang="en-US" sz="4000" b="1" smtClean="0">
                <a:solidFill>
                  <a:srgbClr val="800080"/>
                </a:solidFill>
                <a:latin typeface="新細明體" pitchFamily="18" charset="-120"/>
              </a:rPr>
              <a:t>傳遞、編碼、解碼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84313"/>
            <a:ext cx="7888287" cy="130175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zh-TW" altLang="en-US" smtClean="0"/>
              <a:t>主觀的知識、目的、評價等需要客觀的載體來傳達，才能完成人與人的溝通與協作。</a:t>
            </a:r>
          </a:p>
        </p:txBody>
      </p:sp>
      <p:sp>
        <p:nvSpPr>
          <p:cNvPr id="17413" name="AutoShape 4"/>
          <p:cNvSpPr>
            <a:spLocks noChangeArrowheads="1"/>
          </p:cNvSpPr>
          <p:nvPr/>
        </p:nvSpPr>
        <p:spPr bwMode="auto">
          <a:xfrm>
            <a:off x="3132138" y="4797425"/>
            <a:ext cx="792162" cy="936625"/>
          </a:xfrm>
          <a:prstGeom prst="vertic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17414" name="AutoShape 5"/>
          <p:cNvSpPr>
            <a:spLocks noChangeArrowheads="1"/>
          </p:cNvSpPr>
          <p:nvPr/>
        </p:nvSpPr>
        <p:spPr bwMode="auto">
          <a:xfrm rot="894496">
            <a:off x="1808163" y="3922713"/>
            <a:ext cx="1743075" cy="722312"/>
          </a:xfrm>
          <a:prstGeom prst="curvedDownArrow">
            <a:avLst>
              <a:gd name="adj1" fmla="val 14602"/>
              <a:gd name="adj2" fmla="val 85903"/>
              <a:gd name="adj3" fmla="val 38681"/>
            </a:avLst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5" name="AutoShape 6"/>
          <p:cNvSpPr>
            <a:spLocks noChangeArrowheads="1"/>
          </p:cNvSpPr>
          <p:nvPr/>
        </p:nvSpPr>
        <p:spPr bwMode="auto">
          <a:xfrm>
            <a:off x="6877050" y="3933825"/>
            <a:ext cx="1295400" cy="1296988"/>
          </a:xfrm>
          <a:prstGeom prst="smileyFace">
            <a:avLst>
              <a:gd name="adj" fmla="val 4653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6" name="AutoShape 7"/>
          <p:cNvSpPr>
            <a:spLocks noChangeArrowheads="1"/>
          </p:cNvSpPr>
          <p:nvPr/>
        </p:nvSpPr>
        <p:spPr bwMode="auto">
          <a:xfrm>
            <a:off x="1042988" y="3716338"/>
            <a:ext cx="1223962" cy="1296987"/>
          </a:xfrm>
          <a:prstGeom prst="smileyFace">
            <a:avLst>
              <a:gd name="adj" fmla="val 4653"/>
            </a:avLst>
          </a:prstGeom>
          <a:solidFill>
            <a:srgbClr val="FF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7" name="AutoShape 8"/>
          <p:cNvSpPr>
            <a:spLocks noChangeArrowheads="1"/>
          </p:cNvSpPr>
          <p:nvPr/>
        </p:nvSpPr>
        <p:spPr bwMode="auto">
          <a:xfrm>
            <a:off x="3276600" y="5084763"/>
            <a:ext cx="503238" cy="431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8" name="AutoShape 9"/>
          <p:cNvSpPr>
            <a:spLocks noChangeArrowheads="1"/>
          </p:cNvSpPr>
          <p:nvPr/>
        </p:nvSpPr>
        <p:spPr bwMode="auto">
          <a:xfrm>
            <a:off x="4211638" y="4868863"/>
            <a:ext cx="865187" cy="792162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9" name="AutoShape 10"/>
          <p:cNvSpPr>
            <a:spLocks noChangeArrowheads="1"/>
          </p:cNvSpPr>
          <p:nvPr/>
        </p:nvSpPr>
        <p:spPr bwMode="auto">
          <a:xfrm>
            <a:off x="5219700" y="4868863"/>
            <a:ext cx="865188" cy="863600"/>
          </a:xfrm>
          <a:prstGeom prst="vertic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17420" name="AutoShape 11"/>
          <p:cNvSpPr>
            <a:spLocks noChangeArrowheads="1"/>
          </p:cNvSpPr>
          <p:nvPr/>
        </p:nvSpPr>
        <p:spPr bwMode="auto">
          <a:xfrm rot="-1898512">
            <a:off x="5334000" y="3746500"/>
            <a:ext cx="1727200" cy="696913"/>
          </a:xfrm>
          <a:prstGeom prst="curvedDownArrow">
            <a:avLst>
              <a:gd name="adj1" fmla="val 19781"/>
              <a:gd name="adj2" fmla="val 59664"/>
              <a:gd name="adj3" fmla="val 38681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21" name="Line 12"/>
          <p:cNvSpPr>
            <a:spLocks noChangeShapeType="1"/>
          </p:cNvSpPr>
          <p:nvPr/>
        </p:nvSpPr>
        <p:spPr bwMode="auto">
          <a:xfrm flipH="1">
            <a:off x="6011863" y="4652963"/>
            <a:ext cx="792162" cy="576262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22" name="Rectangle 13"/>
          <p:cNvSpPr>
            <a:spLocks noChangeArrowheads="1"/>
          </p:cNvSpPr>
          <p:nvPr/>
        </p:nvSpPr>
        <p:spPr bwMode="auto">
          <a:xfrm>
            <a:off x="6084888" y="4149725"/>
            <a:ext cx="857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kumimoji="1" lang="zh-TW" altLang="en-US" sz="4000" b="1">
                <a:solidFill>
                  <a:srgbClr val="FF0000"/>
                </a:solidFill>
                <a:latin typeface="新細明體" pitchFamily="18" charset="-120"/>
              </a:rPr>
              <a:t>？</a:t>
            </a:r>
          </a:p>
        </p:txBody>
      </p:sp>
      <p:sp>
        <p:nvSpPr>
          <p:cNvPr id="17423" name="Line 14"/>
          <p:cNvSpPr>
            <a:spLocks noChangeShapeType="1"/>
          </p:cNvSpPr>
          <p:nvPr/>
        </p:nvSpPr>
        <p:spPr bwMode="auto">
          <a:xfrm>
            <a:off x="2339975" y="4724400"/>
            <a:ext cx="792163" cy="576263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24" name="Rectangle 15"/>
          <p:cNvSpPr>
            <a:spLocks noChangeArrowheads="1"/>
          </p:cNvSpPr>
          <p:nvPr/>
        </p:nvSpPr>
        <p:spPr bwMode="auto">
          <a:xfrm>
            <a:off x="4140200" y="4149725"/>
            <a:ext cx="8001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kumimoji="1" lang="zh-TW" altLang="en-US" sz="2400">
                <a:solidFill>
                  <a:srgbClr val="800080"/>
                </a:solidFill>
                <a:latin typeface="新細明體" pitchFamily="18" charset="-120"/>
              </a:rPr>
              <a:t>客觀</a:t>
            </a:r>
            <a:endParaRPr kumimoji="1" lang="en-US" altLang="zh-TW" sz="2400">
              <a:solidFill>
                <a:srgbClr val="800080"/>
              </a:solidFill>
              <a:latin typeface="新細明體" pitchFamily="18" charset="-120"/>
            </a:endParaRPr>
          </a:p>
          <a:p>
            <a:pPr algn="r"/>
            <a:r>
              <a:rPr kumimoji="1" lang="zh-TW" altLang="en-US" sz="2400">
                <a:solidFill>
                  <a:srgbClr val="800080"/>
                </a:solidFill>
                <a:latin typeface="新細明體" pitchFamily="18" charset="-120"/>
              </a:rPr>
              <a:t>傳遞</a:t>
            </a:r>
          </a:p>
        </p:txBody>
      </p:sp>
      <p:sp>
        <p:nvSpPr>
          <p:cNvPr id="17425" name="Rectangle 16"/>
          <p:cNvSpPr>
            <a:spLocks noChangeArrowheads="1"/>
          </p:cNvSpPr>
          <p:nvPr/>
        </p:nvSpPr>
        <p:spPr bwMode="auto">
          <a:xfrm>
            <a:off x="6875463" y="3141663"/>
            <a:ext cx="1403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kumimoji="1" lang="zh-TW" altLang="en-US" sz="2400" b="1">
                <a:solidFill>
                  <a:srgbClr val="800080"/>
                </a:solidFill>
                <a:latin typeface="新細明體" pitchFamily="18" charset="-120"/>
              </a:rPr>
              <a:t>主觀主體</a:t>
            </a:r>
          </a:p>
        </p:txBody>
      </p:sp>
      <p:sp>
        <p:nvSpPr>
          <p:cNvPr id="17426" name="Rectangle 17"/>
          <p:cNvSpPr>
            <a:spLocks noChangeArrowheads="1"/>
          </p:cNvSpPr>
          <p:nvPr/>
        </p:nvSpPr>
        <p:spPr bwMode="auto">
          <a:xfrm>
            <a:off x="1979613" y="5013325"/>
            <a:ext cx="79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kumimoji="1" lang="zh-TW" altLang="en-US" sz="2400">
                <a:solidFill>
                  <a:srgbClr val="800080"/>
                </a:solidFill>
                <a:latin typeface="新細明體" pitchFamily="18" charset="-120"/>
              </a:rPr>
              <a:t>編碼</a:t>
            </a:r>
          </a:p>
        </p:txBody>
      </p:sp>
      <p:sp>
        <p:nvSpPr>
          <p:cNvPr id="17427" name="Rectangle 18"/>
          <p:cNvSpPr>
            <a:spLocks noChangeArrowheads="1"/>
          </p:cNvSpPr>
          <p:nvPr/>
        </p:nvSpPr>
        <p:spPr bwMode="auto">
          <a:xfrm>
            <a:off x="6300788" y="5013325"/>
            <a:ext cx="79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kumimoji="1" lang="zh-TW" altLang="en-US" sz="2400">
                <a:solidFill>
                  <a:srgbClr val="800080"/>
                </a:solidFill>
                <a:latin typeface="新細明體" pitchFamily="18" charset="-120"/>
              </a:rPr>
              <a:t>解碼</a:t>
            </a:r>
          </a:p>
        </p:txBody>
      </p:sp>
      <p:sp>
        <p:nvSpPr>
          <p:cNvPr id="17428" name="Line 19"/>
          <p:cNvSpPr>
            <a:spLocks noChangeShapeType="1"/>
          </p:cNvSpPr>
          <p:nvPr/>
        </p:nvSpPr>
        <p:spPr bwMode="auto">
          <a:xfrm>
            <a:off x="8101013" y="4076700"/>
            <a:ext cx="0" cy="503238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29" name="Line 20"/>
          <p:cNvSpPr>
            <a:spLocks noChangeShapeType="1"/>
          </p:cNvSpPr>
          <p:nvPr/>
        </p:nvSpPr>
        <p:spPr bwMode="auto">
          <a:xfrm>
            <a:off x="7956550" y="4076700"/>
            <a:ext cx="0" cy="503238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30" name="Line 21"/>
          <p:cNvSpPr>
            <a:spLocks noChangeShapeType="1"/>
          </p:cNvSpPr>
          <p:nvPr/>
        </p:nvSpPr>
        <p:spPr bwMode="auto">
          <a:xfrm>
            <a:off x="8027988" y="4005263"/>
            <a:ext cx="0" cy="503237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431" name="Rectangle 22"/>
          <p:cNvSpPr>
            <a:spLocks noChangeArrowheads="1"/>
          </p:cNvSpPr>
          <p:nvPr/>
        </p:nvSpPr>
        <p:spPr bwMode="auto">
          <a:xfrm>
            <a:off x="971550" y="3068638"/>
            <a:ext cx="1403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kumimoji="1" lang="zh-TW" altLang="en-US" sz="2400" b="1">
                <a:solidFill>
                  <a:srgbClr val="800080"/>
                </a:solidFill>
                <a:latin typeface="新細明體" pitchFamily="18" charset="-120"/>
              </a:rPr>
              <a:t>主觀主體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59113" y="5805488"/>
            <a:ext cx="801687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2400" dirty="0">
                <a:solidFill>
                  <a:srgbClr val="800080"/>
                </a:solidFill>
                <a:latin typeface="+mn-ea"/>
              </a:rPr>
              <a:t>載體</a:t>
            </a:r>
            <a:endParaRPr lang="zh-TW" altLang="en-US" sz="2400" dirty="0"/>
          </a:p>
        </p:txBody>
      </p:sp>
      <p:sp>
        <p:nvSpPr>
          <p:cNvPr id="27" name="Rectangle 25"/>
          <p:cNvSpPr/>
          <p:nvPr/>
        </p:nvSpPr>
        <p:spPr>
          <a:xfrm>
            <a:off x="5219700" y="5805488"/>
            <a:ext cx="800100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2400" dirty="0">
                <a:solidFill>
                  <a:srgbClr val="800080"/>
                </a:solidFill>
                <a:latin typeface="+mn-ea"/>
              </a:rPr>
              <a:t>載體</a:t>
            </a:r>
            <a:endParaRPr lang="zh-TW" altLang="en-US" sz="2400" dirty="0"/>
          </a:p>
        </p:txBody>
      </p:sp>
      <p:sp>
        <p:nvSpPr>
          <p:cNvPr id="17434" name="AutoShape 8"/>
          <p:cNvSpPr>
            <a:spLocks noChangeArrowheads="1"/>
          </p:cNvSpPr>
          <p:nvPr/>
        </p:nvSpPr>
        <p:spPr bwMode="auto">
          <a:xfrm>
            <a:off x="5364163" y="5157788"/>
            <a:ext cx="503237" cy="4318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02F75DF-7202-4338-97B3-C16090AAFD6F}" type="slidenum">
              <a:rPr lang="en-US" altLang="zh-TW" smtClean="0"/>
              <a:pPr/>
              <a:t>14</a:t>
            </a:fld>
            <a:endParaRPr lang="en-US" altLang="zh-TW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55675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2.1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載體之例：</a:t>
            </a:r>
            <a:r>
              <a:rPr lang="zh-TW" altLang="en-US" sz="4000" b="1" smtClean="0">
                <a:solidFill>
                  <a:srgbClr val="660066"/>
                </a:solidFill>
              </a:rPr>
              <a:t>價格標籤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1500188"/>
            <a:ext cx="8143875" cy="5072062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dirty="0" smtClean="0">
                <a:latin typeface="+mn-ea"/>
              </a:rPr>
              <a:t>主觀主體：生產者、消費者</a:t>
            </a:r>
          </a:p>
          <a:p>
            <a:pPr eaLnBrk="1" hangingPunct="1">
              <a:defRPr/>
            </a:pPr>
            <a:r>
              <a:rPr lang="zh-TW" altLang="en-US" dirty="0" smtClean="0">
                <a:latin typeface="+mn-ea"/>
              </a:rPr>
              <a:t>客觀物體：標籤上之價格</a:t>
            </a:r>
          </a:p>
          <a:p>
            <a:pPr eaLnBrk="1" hangingPunct="1">
              <a:defRPr/>
            </a:pPr>
            <a:r>
              <a:rPr lang="zh-TW" altLang="en-US" dirty="0" smtClean="0">
                <a:latin typeface="+mn-ea"/>
              </a:rPr>
              <a:t>寄載之物：</a:t>
            </a:r>
          </a:p>
          <a:p>
            <a:pPr lvl="1" eaLnBrk="1" hangingPunct="1">
              <a:defRPr/>
            </a:pPr>
            <a:r>
              <a:rPr lang="zh-TW" altLang="en-US" dirty="0" smtClean="0">
                <a:solidFill>
                  <a:srgbClr val="800080"/>
                </a:solidFill>
                <a:latin typeface="+mn-ea"/>
              </a:rPr>
              <a:t>商品及其銷售意願</a:t>
            </a:r>
            <a:endParaRPr lang="en-US" altLang="zh-TW" dirty="0" smtClean="0">
              <a:solidFill>
                <a:srgbClr val="800080"/>
              </a:solidFill>
              <a:latin typeface="+mn-ea"/>
            </a:endParaRPr>
          </a:p>
          <a:p>
            <a:pPr eaLnBrk="1" hangingPunct="1">
              <a:defRPr/>
            </a:pPr>
            <a:r>
              <a:rPr lang="zh-TW" altLang="en-US" dirty="0" smtClean="0">
                <a:latin typeface="+mn-ea"/>
              </a:rPr>
              <a:t>編碼與解碼</a:t>
            </a:r>
          </a:p>
          <a:p>
            <a:pPr lvl="1" eaLnBrk="1" hangingPunct="1">
              <a:defRPr/>
            </a:pPr>
            <a:r>
              <a:rPr lang="zh-TW" altLang="en-US" dirty="0" smtClean="0">
                <a:latin typeface="+mn-ea"/>
              </a:rPr>
              <a:t>生產者對其產品相對於其他商品的</a:t>
            </a:r>
            <a:r>
              <a:rPr lang="zh-TW" altLang="en-US" dirty="0" smtClean="0">
                <a:solidFill>
                  <a:srgbClr val="800080"/>
                </a:solidFill>
                <a:latin typeface="+mn-ea"/>
              </a:rPr>
              <a:t>自我評價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C905536-6933-4614-A872-B441A440DC75}" type="slidenum">
              <a:rPr lang="en-US" altLang="zh-TW" smtClean="0"/>
              <a:pPr/>
              <a:t>15</a:t>
            </a:fld>
            <a:endParaRPr lang="en-US" altLang="zh-TW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027113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2.2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載體之例：</a:t>
            </a:r>
            <a:r>
              <a:rPr lang="zh-TW" altLang="en-US" sz="4000" b="1" smtClean="0">
                <a:solidFill>
                  <a:srgbClr val="660066"/>
                </a:solidFill>
              </a:rPr>
              <a:t>禮物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57338"/>
            <a:ext cx="8280400" cy="5040312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zh-TW" altLang="en-US" smtClean="0"/>
              <a:t>主觀主體：社會關係下的人</a:t>
            </a:r>
          </a:p>
          <a:p>
            <a:pPr eaLnBrk="1" hangingPunct="1">
              <a:lnSpc>
                <a:spcPct val="110000"/>
              </a:lnSpc>
            </a:pPr>
            <a:r>
              <a:rPr lang="zh-TW" altLang="en-US" smtClean="0"/>
              <a:t>客觀物體：禮物</a:t>
            </a:r>
          </a:p>
          <a:p>
            <a:pPr eaLnBrk="1" hangingPunct="1">
              <a:lnSpc>
                <a:spcPct val="110000"/>
              </a:lnSpc>
            </a:pPr>
            <a:r>
              <a:rPr lang="zh-TW" altLang="en-US" smtClean="0"/>
              <a:t>寄載之物：</a:t>
            </a:r>
          </a:p>
          <a:p>
            <a:pPr lvl="1" eaLnBrk="1" hangingPunct="1">
              <a:lnSpc>
                <a:spcPct val="110000"/>
              </a:lnSpc>
            </a:pPr>
            <a:r>
              <a:rPr lang="zh-TW" altLang="en-US" sz="3200" smtClean="0"/>
              <a:t>破格任用、特例處理、法外開恩等的期待</a:t>
            </a:r>
            <a:endParaRPr lang="en-US" altLang="zh-TW" sz="3200" smtClean="0">
              <a:solidFill>
                <a:srgbClr val="800080"/>
              </a:solidFill>
            </a:endParaRPr>
          </a:p>
          <a:p>
            <a:pPr eaLnBrk="1" hangingPunct="1">
              <a:lnSpc>
                <a:spcPct val="110000"/>
              </a:lnSpc>
            </a:pPr>
            <a:r>
              <a:rPr lang="zh-TW" altLang="en-US" smtClean="0"/>
              <a:t>編碼與解碼</a:t>
            </a:r>
          </a:p>
          <a:p>
            <a:pPr lvl="1" eaLnBrk="1" hangingPunct="1">
              <a:lnSpc>
                <a:spcPct val="110000"/>
              </a:lnSpc>
            </a:pPr>
            <a:r>
              <a:rPr lang="zh-TW" altLang="en-US" sz="3200" smtClean="0"/>
              <a:t>送禮之人的願望與情境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B16B553-1511-4642-B6FF-1F6EEEB697EB}" type="slidenum">
              <a:rPr lang="en-US" altLang="zh-TW" smtClean="0"/>
              <a:pPr/>
              <a:t>16</a:t>
            </a:fld>
            <a:endParaRPr lang="en-US" altLang="zh-TW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55675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2.3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載體之例：渡船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428750"/>
            <a:ext cx="8329612" cy="5168900"/>
          </a:xfrm>
        </p:spPr>
        <p:txBody>
          <a:bodyPr/>
          <a:lstStyle/>
          <a:p>
            <a:pPr marL="609600" indent="-609600" eaLnBrk="1" hangingPunct="1"/>
            <a:r>
              <a:rPr lang="zh-TW" altLang="en-US" smtClean="0">
                <a:latin typeface="新細明體" pitchFamily="18" charset="-120"/>
              </a:rPr>
              <a:t>渡船 </a:t>
            </a:r>
            <a:r>
              <a:rPr lang="en-US" altLang="zh-TW" smtClean="0">
                <a:latin typeface="新細明體" pitchFamily="18" charset="-120"/>
              </a:rPr>
              <a:t>(ferry) </a:t>
            </a:r>
            <a:r>
              <a:rPr lang="zh-TW" altLang="en-US" smtClean="0">
                <a:latin typeface="新細明體" pitchFamily="18" charset="-120"/>
              </a:rPr>
              <a:t>包括：</a:t>
            </a:r>
          </a:p>
          <a:p>
            <a:pPr marL="990600" lvl="1" indent="-533400" eaLnBrk="1" hangingPunct="1"/>
            <a:r>
              <a:rPr lang="zh-TW" altLang="en-US" smtClean="0">
                <a:latin typeface="新細明體" pitchFamily="18" charset="-120"/>
              </a:rPr>
              <a:t>客觀存在的</a:t>
            </a:r>
            <a:r>
              <a:rPr lang="zh-TW" altLang="en-US" smtClean="0">
                <a:solidFill>
                  <a:srgbClr val="FF0000"/>
                </a:solidFill>
                <a:latin typeface="新細明體" pitchFamily="18" charset="-120"/>
              </a:rPr>
              <a:t>船體</a:t>
            </a:r>
            <a:r>
              <a:rPr lang="zh-TW" altLang="en-US" smtClean="0">
                <a:latin typeface="新細明體" pitchFamily="18" charset="-120"/>
              </a:rPr>
              <a:t>、如何維修船體的</a:t>
            </a:r>
            <a:r>
              <a:rPr lang="zh-TW" altLang="en-US" smtClean="0">
                <a:solidFill>
                  <a:srgbClr val="FF0000"/>
                </a:solidFill>
                <a:latin typeface="新細明體" pitchFamily="18" charset="-120"/>
              </a:rPr>
              <a:t>技術手冊</a:t>
            </a:r>
            <a:r>
              <a:rPr lang="zh-TW" altLang="en-US" smtClean="0">
                <a:latin typeface="新細明體" pitchFamily="18" charset="-120"/>
              </a:rPr>
              <a:t>、操作船體的</a:t>
            </a:r>
            <a:r>
              <a:rPr lang="zh-TW" altLang="en-US" smtClean="0">
                <a:solidFill>
                  <a:srgbClr val="FF0000"/>
                </a:solidFill>
                <a:latin typeface="新細明體" pitchFamily="18" charset="-120"/>
              </a:rPr>
              <a:t>使用手冊</a:t>
            </a:r>
            <a:r>
              <a:rPr lang="zh-TW" altLang="en-US" smtClean="0">
                <a:latin typeface="新細明體" pitchFamily="18" charset="-120"/>
              </a:rPr>
              <a:t>、關於海圖與氣象的</a:t>
            </a:r>
            <a:r>
              <a:rPr lang="zh-TW" altLang="en-US" smtClean="0">
                <a:solidFill>
                  <a:srgbClr val="FF0000"/>
                </a:solidFill>
                <a:latin typeface="新細明體" pitchFamily="18" charset="-120"/>
              </a:rPr>
              <a:t>輔佐情報</a:t>
            </a:r>
            <a:r>
              <a:rPr lang="zh-TW" altLang="en-US" smtClean="0">
                <a:latin typeface="新細明體" pitchFamily="18" charset="-120"/>
              </a:rPr>
              <a:t>。</a:t>
            </a:r>
          </a:p>
          <a:p>
            <a:pPr marL="609600" indent="-609600" eaLnBrk="1" hangingPunct="1"/>
            <a:r>
              <a:rPr lang="zh-TW" altLang="en-US" smtClean="0">
                <a:latin typeface="新細明體" pitchFamily="18" charset="-120"/>
              </a:rPr>
              <a:t>船體是客觀的存在，問題是：</a:t>
            </a:r>
          </a:p>
          <a:p>
            <a:pPr marL="990600" lvl="1" indent="-533400" eaLnBrk="1" hangingPunct="1">
              <a:buClr>
                <a:srgbClr val="06662F"/>
              </a:buClr>
              <a:buSzTx/>
              <a:buFont typeface="Wingdings" pitchFamily="2" charset="2"/>
              <a:buAutoNum type="circleNumWdWhitePlain"/>
            </a:pPr>
            <a:r>
              <a:rPr lang="zh-TW" altLang="en-US" smtClean="0">
                <a:latin typeface="新細明體" pitchFamily="18" charset="-120"/>
              </a:rPr>
              <a:t>它</a:t>
            </a:r>
            <a:r>
              <a:rPr lang="zh-TW" altLang="en-US" smtClean="0">
                <a:solidFill>
                  <a:srgbClr val="FF0000"/>
                </a:solidFill>
                <a:latin typeface="新細明體" pitchFamily="18" charset="-120"/>
              </a:rPr>
              <a:t>為何</a:t>
            </a:r>
            <a:r>
              <a:rPr lang="zh-TW" altLang="en-US" smtClean="0">
                <a:latin typeface="新細明體" pitchFamily="18" charset="-120"/>
              </a:rPr>
              <a:t>會長的這樣子？</a:t>
            </a:r>
            <a:endParaRPr lang="en-US" altLang="zh-TW" smtClean="0">
              <a:latin typeface="新細明體" pitchFamily="18" charset="-120"/>
            </a:endParaRPr>
          </a:p>
          <a:p>
            <a:pPr marL="990600" lvl="1" indent="-533400" eaLnBrk="1" hangingPunct="1">
              <a:buClr>
                <a:srgbClr val="06662F"/>
              </a:buClr>
              <a:buSzTx/>
              <a:buFont typeface="Wingdings" pitchFamily="2" charset="2"/>
              <a:buAutoNum type="circleNumWdWhitePlain"/>
            </a:pPr>
            <a:r>
              <a:rPr lang="zh-TW" altLang="en-US" smtClean="0">
                <a:latin typeface="新細明體" pitchFamily="18" charset="-120"/>
              </a:rPr>
              <a:t>為何有那些古怪的器具？</a:t>
            </a:r>
          </a:p>
          <a:p>
            <a:pPr marL="990600" lvl="1" indent="-533400" eaLnBrk="1" hangingPunct="1">
              <a:buClr>
                <a:srgbClr val="06662F"/>
              </a:buClr>
              <a:buSzTx/>
              <a:buFont typeface="Wingdings" pitchFamily="2" charset="2"/>
              <a:buAutoNum type="circleNumWdWhitePlain"/>
            </a:pPr>
            <a:r>
              <a:rPr lang="zh-TW" altLang="en-US" smtClean="0">
                <a:latin typeface="新細明體" pitchFamily="18" charset="-120"/>
              </a:rPr>
              <a:t>它是誰想出來的？誰建造的？</a:t>
            </a:r>
          </a:p>
          <a:p>
            <a:pPr marL="990600" lvl="1" indent="-533400" eaLnBrk="1" hangingPunct="1">
              <a:buClr>
                <a:srgbClr val="06662F"/>
              </a:buClr>
              <a:buSzTx/>
              <a:buFont typeface="Wingdings" pitchFamily="2" charset="2"/>
              <a:buAutoNum type="circleNumWdWhitePlain"/>
            </a:pPr>
            <a:r>
              <a:rPr lang="zh-TW" altLang="en-US" smtClean="0">
                <a:latin typeface="新細明體" pitchFamily="18" charset="-120"/>
              </a:rPr>
              <a:t>它真的能航渡彼岸嗎？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FB44DCF-678A-49D7-8F7F-9FFB02634341}" type="slidenum">
              <a:rPr lang="en-US" altLang="zh-TW" smtClean="0"/>
              <a:pPr/>
              <a:t>17</a:t>
            </a:fld>
            <a:endParaRPr lang="en-US" altLang="zh-TW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55675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3.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載體的演化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1428750"/>
            <a:ext cx="8115300" cy="51689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zh-TW" altLang="en-US" b="1" smtClean="0">
                <a:solidFill>
                  <a:srgbClr val="660066"/>
                </a:solidFill>
                <a:latin typeface="新細明體" pitchFamily="18" charset="-120"/>
              </a:rPr>
              <a:t>載體（渡船）</a:t>
            </a:r>
            <a:r>
              <a:rPr lang="zh-TW" altLang="en-US" smtClean="0">
                <a:latin typeface="新細明體" pitchFamily="18" charset="-120"/>
              </a:rPr>
              <a:t>為何長得這模樣？</a:t>
            </a:r>
          </a:p>
          <a:p>
            <a:pPr lvl="1" eaLnBrk="1" hangingPunct="1">
              <a:lnSpc>
                <a:spcPct val="150000"/>
              </a:lnSpc>
            </a:pPr>
            <a:r>
              <a:rPr lang="zh-TW" altLang="en-US" smtClean="0">
                <a:latin typeface="新細明體" pitchFamily="18" charset="-120"/>
              </a:rPr>
              <a:t>過去的航海員和造船師傅，將他們的經驗和知識</a:t>
            </a:r>
            <a:r>
              <a:rPr lang="zh-TW" altLang="en-US" smtClean="0">
                <a:solidFill>
                  <a:srgbClr val="800080"/>
                </a:solidFill>
                <a:latin typeface="新細明體" pitchFamily="18" charset="-120"/>
              </a:rPr>
              <a:t>紀錄（</a:t>
            </a:r>
            <a:r>
              <a:rPr lang="en-US" altLang="zh-TW" smtClean="0">
                <a:solidFill>
                  <a:srgbClr val="800080"/>
                </a:solidFill>
                <a:latin typeface="新細明體" pitchFamily="18" charset="-120"/>
              </a:rPr>
              <a:t>embodied</a:t>
            </a:r>
            <a:r>
              <a:rPr lang="zh-TW" altLang="en-US" smtClean="0">
                <a:solidFill>
                  <a:srgbClr val="800080"/>
                </a:solidFill>
                <a:latin typeface="新細明體" pitchFamily="18" charset="-120"/>
              </a:rPr>
              <a:t>，內嵌）</a:t>
            </a:r>
            <a:r>
              <a:rPr lang="zh-TW" altLang="en-US" smtClean="0">
                <a:latin typeface="新細明體" pitchFamily="18" charset="-120"/>
              </a:rPr>
              <a:t>在這艘船體，並不斷修改。這些紀錄包含</a:t>
            </a:r>
            <a:r>
              <a:rPr lang="zh-TW" altLang="en-US" smtClean="0">
                <a:solidFill>
                  <a:srgbClr val="FF0000"/>
                </a:solidFill>
                <a:latin typeface="新細明體" pitchFamily="18" charset="-120"/>
              </a:rPr>
              <a:t>已編碼知識</a:t>
            </a:r>
            <a:r>
              <a:rPr lang="zh-TW" altLang="en-US" smtClean="0">
                <a:latin typeface="新細明體" pitchFamily="18" charset="-120"/>
              </a:rPr>
              <a:t>，也包含</a:t>
            </a:r>
            <a:r>
              <a:rPr lang="zh-TW" altLang="en-US" smtClean="0">
                <a:solidFill>
                  <a:srgbClr val="FF0000"/>
                </a:solidFill>
                <a:latin typeface="新細明體" pitchFamily="18" charset="-120"/>
              </a:rPr>
              <a:t>默會致知</a:t>
            </a:r>
            <a:r>
              <a:rPr lang="zh-TW" altLang="en-US" smtClean="0">
                <a:latin typeface="新細明體" pitchFamily="18" charset="-120"/>
              </a:rPr>
              <a:t>。</a:t>
            </a:r>
            <a:endParaRPr lang="en-US" altLang="zh-TW" smtClean="0">
              <a:latin typeface="新細明體" pitchFamily="18" charset="-120"/>
            </a:endParaRPr>
          </a:p>
          <a:p>
            <a:pPr eaLnBrk="1" hangingPunct="1">
              <a:lnSpc>
                <a:spcPct val="150000"/>
              </a:lnSpc>
            </a:pPr>
            <a:r>
              <a:rPr lang="zh-TW" altLang="en-US" b="1" smtClean="0">
                <a:solidFill>
                  <a:srgbClr val="660066"/>
                </a:solidFill>
                <a:latin typeface="新細明體" pitchFamily="18" charset="-120"/>
              </a:rPr>
              <a:t>渡船組合了許多人的知識。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B8269C9-42D6-4B8F-A6AE-0171673F7B67}" type="slidenum">
              <a:rPr lang="en-US" altLang="zh-TW" smtClean="0"/>
              <a:pPr/>
              <a:t>18</a:t>
            </a:fld>
            <a:endParaRPr lang="en-US" altLang="zh-TW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428625"/>
            <a:ext cx="8472487" cy="1055688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800080"/>
                </a:solidFill>
                <a:latin typeface="新細明體" pitchFamily="18" charset="-120"/>
              </a:rPr>
              <a:t>4. </a:t>
            </a:r>
            <a:r>
              <a:rPr lang="zh-TW" altLang="en-US" sz="4000" b="1" smtClean="0">
                <a:solidFill>
                  <a:srgbClr val="800080"/>
                </a:solidFill>
                <a:latin typeface="新細明體" pitchFamily="18" charset="-120"/>
              </a:rPr>
              <a:t>知識的再利用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571625"/>
            <a:ext cx="8643937" cy="5143500"/>
          </a:xfrm>
        </p:spPr>
        <p:txBody>
          <a:bodyPr/>
          <a:lstStyle/>
          <a:p>
            <a:pPr marL="609600" indent="-609600" eaLnBrk="1" hangingPunct="1"/>
            <a:r>
              <a:rPr lang="zh-TW" altLang="en-US" smtClean="0">
                <a:latin typeface="新細明體" pitchFamily="18" charset="-120"/>
              </a:rPr>
              <a:t>操作者不必完全了解</a:t>
            </a:r>
            <a:r>
              <a:rPr lang="zh-TW" altLang="en-US" smtClean="0">
                <a:solidFill>
                  <a:srgbClr val="800080"/>
                </a:solidFill>
                <a:latin typeface="新細明體" pitchFamily="18" charset="-120"/>
              </a:rPr>
              <a:t>內嵌的知識</a:t>
            </a:r>
            <a:r>
              <a:rPr lang="zh-TW" altLang="en-US" smtClean="0">
                <a:latin typeface="新細明體" pitchFamily="18" charset="-120"/>
              </a:rPr>
              <a:t>；只要知道</a:t>
            </a:r>
            <a:r>
              <a:rPr lang="zh-TW" altLang="en-US" smtClean="0">
                <a:solidFill>
                  <a:srgbClr val="800080"/>
                </a:solidFill>
                <a:latin typeface="新細明體" pitchFamily="18" charset="-120"/>
              </a:rPr>
              <a:t>如何操作</a:t>
            </a:r>
            <a:r>
              <a:rPr lang="zh-TW" altLang="en-US" smtClean="0">
                <a:latin typeface="新細明體" pitchFamily="18" charset="-120"/>
              </a:rPr>
              <a:t>，就能再利用（</a:t>
            </a:r>
            <a:r>
              <a:rPr lang="en-US" altLang="zh-TW" smtClean="0">
                <a:latin typeface="新細明體" pitchFamily="18" charset="-120"/>
              </a:rPr>
              <a:t>reuse</a:t>
            </a:r>
            <a:r>
              <a:rPr lang="zh-TW" altLang="en-US" smtClean="0">
                <a:latin typeface="新細明體" pitchFamily="18" charset="-120"/>
              </a:rPr>
              <a:t>）它。</a:t>
            </a:r>
          </a:p>
          <a:p>
            <a:pPr marL="609600" indent="-609600" eaLnBrk="1" hangingPunct="1"/>
            <a:r>
              <a:rPr lang="zh-TW" altLang="en-US" smtClean="0">
                <a:latin typeface="新細明體" pitchFamily="18" charset="-120"/>
              </a:rPr>
              <a:t>再利用的過程：</a:t>
            </a:r>
          </a:p>
          <a:p>
            <a:pPr marL="99060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mtClean="0">
                <a:latin typeface="新細明體" pitchFamily="18" charset="-120"/>
              </a:rPr>
              <a:t>利用這艘船時，你已經坐在那些知識和經驗上，它們把你和船體變成一個</a:t>
            </a:r>
            <a:r>
              <a:rPr lang="zh-TW" altLang="en-US" smtClean="0">
                <a:solidFill>
                  <a:srgbClr val="FF0000"/>
                </a:solidFill>
                <a:latin typeface="新細明體" pitchFamily="18" charset="-120"/>
              </a:rPr>
              <a:t>結合體</a:t>
            </a:r>
            <a:r>
              <a:rPr lang="zh-TW" altLang="en-US" smtClean="0">
                <a:latin typeface="新細明體" pitchFamily="18" charset="-120"/>
              </a:rPr>
              <a:t>；</a:t>
            </a:r>
          </a:p>
          <a:p>
            <a:pPr marL="99060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mtClean="0">
                <a:latin typeface="新細明體" pitchFamily="18" charset="-120"/>
              </a:rPr>
              <a:t>你在</a:t>
            </a:r>
            <a:r>
              <a:rPr lang="zh-TW" altLang="en-US" smtClean="0">
                <a:solidFill>
                  <a:srgbClr val="FF0000"/>
                </a:solidFill>
                <a:latin typeface="新細明體" pitchFamily="18" charset="-120"/>
              </a:rPr>
              <a:t>操作</a:t>
            </a:r>
            <a:r>
              <a:rPr lang="zh-TW" altLang="en-US" smtClean="0">
                <a:latin typeface="新細明體" pitchFamily="18" charset="-120"/>
              </a:rPr>
              <a:t>中</a:t>
            </a:r>
            <a:r>
              <a:rPr lang="zh-TW" altLang="en-US" smtClean="0">
                <a:solidFill>
                  <a:srgbClr val="FF0000"/>
                </a:solidFill>
                <a:latin typeface="新細明體" pitchFamily="18" charset="-120"/>
              </a:rPr>
              <a:t>重複利用內嵌的</a:t>
            </a:r>
            <a:r>
              <a:rPr lang="zh-TW" altLang="en-US" smtClean="0">
                <a:latin typeface="新細明體" pitchFamily="18" charset="-120"/>
              </a:rPr>
              <a:t>知識和經驗，順利航渡。</a:t>
            </a:r>
          </a:p>
          <a:p>
            <a:pPr marL="99060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mtClean="0">
                <a:latin typeface="新細明體" pitchFamily="18" charset="-120"/>
              </a:rPr>
              <a:t>順利航渡後，你可以在操作手冊或船體中嵌入你新發展的知識和經驗。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CA9E84B-D421-40D6-98EF-9465C39ACA15}" type="slidenum">
              <a:rPr lang="en-US" altLang="zh-TW" smtClean="0"/>
              <a:pPr/>
              <a:t>19</a:t>
            </a:fld>
            <a:endParaRPr lang="en-US" altLang="zh-TW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027113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4.1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已編碼知識再利用的成本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571625"/>
            <a:ext cx="8186738" cy="4665663"/>
          </a:xfrm>
        </p:spPr>
        <p:txBody>
          <a:bodyPr/>
          <a:lstStyle/>
          <a:p>
            <a:pPr marL="609600" indent="-609600" eaLnBrk="1" hangingPunct="1">
              <a:lnSpc>
                <a:spcPct val="150000"/>
              </a:lnSpc>
            </a:pPr>
            <a:r>
              <a:rPr lang="zh-TW" altLang="en-US" smtClean="0">
                <a:latin typeface="新細明體" pitchFamily="18" charset="-120"/>
              </a:rPr>
              <a:t>已編碼知識的再利用成本甚低：</a:t>
            </a:r>
          </a:p>
          <a:p>
            <a:pPr marL="990600" lvl="1" indent="-533400" eaLnBrk="1" hangingPunct="1">
              <a:lnSpc>
                <a:spcPct val="130000"/>
              </a:lnSpc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en-US" altLang="zh-TW" smtClean="0">
                <a:latin typeface="新細明體" pitchFamily="18" charset="-120"/>
              </a:rPr>
              <a:t>K. J. Arrow</a:t>
            </a:r>
            <a:r>
              <a:rPr lang="zh-TW" altLang="en-US" smtClean="0">
                <a:latin typeface="新細明體" pitchFamily="18" charset="-120"/>
              </a:rPr>
              <a:t>：知識的發現成本甚大，但邊際使用成本幾乎為零。</a:t>
            </a:r>
          </a:p>
          <a:p>
            <a:pPr marL="990600" lvl="1" indent="-533400" eaLnBrk="1" hangingPunct="1">
              <a:lnSpc>
                <a:spcPct val="130000"/>
              </a:lnSpc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en-US" altLang="zh-TW" smtClean="0">
                <a:latin typeface="新細明體" pitchFamily="18" charset="-120"/>
              </a:rPr>
              <a:t>P. Romer</a:t>
            </a:r>
            <a:r>
              <a:rPr lang="zh-TW" altLang="en-US" smtClean="0">
                <a:latin typeface="新細明體" pitchFamily="18" charset="-120"/>
              </a:rPr>
              <a:t>：個別廠商的研發具有外部性。</a:t>
            </a:r>
          </a:p>
          <a:p>
            <a:pPr marL="990600" lvl="1" indent="-533400" eaLnBrk="1" hangingPunct="1">
              <a:lnSpc>
                <a:spcPct val="130000"/>
              </a:lnSpc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en-US" altLang="zh-TW" smtClean="0">
                <a:latin typeface="新細明體" pitchFamily="18" charset="-120"/>
              </a:rPr>
              <a:t>Cooking menu</a:t>
            </a:r>
            <a:r>
              <a:rPr lang="zh-TW" altLang="en-US" smtClean="0">
                <a:latin typeface="新細明體" pitchFamily="18" charset="-120"/>
              </a:rPr>
              <a:t>。</a:t>
            </a:r>
            <a:endParaRPr lang="en-US" altLang="zh-TW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71550"/>
          </a:xfrm>
        </p:spPr>
        <p:txBody>
          <a:bodyPr/>
          <a:lstStyle/>
          <a:p>
            <a:pPr algn="ctr" eaLnBrk="1" hangingPunct="1"/>
            <a:r>
              <a:rPr lang="zh-TW" altLang="en-US" sz="4000" b="1" smtClean="0">
                <a:solidFill>
                  <a:srgbClr val="800080"/>
                </a:solidFill>
              </a:rPr>
              <a:t>章節內容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4294967295"/>
          </p:nvPr>
        </p:nvSpPr>
        <p:spPr>
          <a:xfrm>
            <a:off x="1692275" y="1844675"/>
            <a:ext cx="7037388" cy="37560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zh-TW" altLang="en-US" b="1" smtClean="0">
                <a:latin typeface="新細明體" pitchFamily="18" charset="-120"/>
              </a:rPr>
              <a:t>一、資本的概念</a:t>
            </a:r>
          </a:p>
          <a:p>
            <a:pPr>
              <a:buFont typeface="Wingdings" pitchFamily="2" charset="2"/>
              <a:buNone/>
            </a:pPr>
            <a:r>
              <a:rPr lang="zh-TW" altLang="en-US" b="1" smtClean="0">
                <a:latin typeface="新細明體" pitchFamily="18" charset="-120"/>
              </a:rPr>
              <a:t>二、資本財</a:t>
            </a:r>
          </a:p>
          <a:p>
            <a:pPr>
              <a:buFont typeface="Wingdings" pitchFamily="2" charset="2"/>
              <a:buNone/>
            </a:pPr>
            <a:r>
              <a:rPr lang="zh-TW" altLang="en-US" b="1" smtClean="0">
                <a:latin typeface="新細明體" pitchFamily="18" charset="-120"/>
              </a:rPr>
              <a:t>三、資本財的結構</a:t>
            </a:r>
          </a:p>
          <a:p>
            <a:pPr>
              <a:buFont typeface="Wingdings" pitchFamily="2" charset="2"/>
              <a:buNone/>
            </a:pPr>
            <a:r>
              <a:rPr lang="zh-TW" altLang="en-US" b="1" smtClean="0">
                <a:latin typeface="新細明體" pitchFamily="18" charset="-120"/>
              </a:rPr>
              <a:t>四、資本理論 </a:t>
            </a:r>
          </a:p>
          <a:p>
            <a:pPr>
              <a:buFont typeface="Wingdings" pitchFamily="2" charset="2"/>
              <a:buNone/>
            </a:pPr>
            <a:r>
              <a:rPr lang="zh-TW" altLang="en-US" b="1" smtClean="0">
                <a:latin typeface="新細明體" pitchFamily="18" charset="-120"/>
              </a:rPr>
              <a:t>五、 定靜狀態</a:t>
            </a:r>
            <a:endParaRPr lang="en-US" altLang="zh-TW" b="1" smtClean="0">
              <a:latin typeface="新細明體" pitchFamily="18" charset="-120"/>
            </a:endParaRPr>
          </a:p>
        </p:txBody>
      </p:sp>
      <p:sp>
        <p:nvSpPr>
          <p:cNvPr id="6148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ADED8C0-67F5-4DA6-B219-858C332D82D6}" type="slidenum">
              <a:rPr lang="en-US" altLang="zh-TW" sz="1200">
                <a:latin typeface="Arial Black" pitchFamily="34" charset="0"/>
              </a:rPr>
              <a:pPr algn="r"/>
              <a:t>2</a:t>
            </a:fld>
            <a:endParaRPr lang="en-US" altLang="zh-TW" sz="120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C4F08DE-E651-42C1-8D78-8B8F6E3A9F79}" type="slidenum">
              <a:rPr lang="en-US" altLang="zh-TW" smtClean="0"/>
              <a:pPr/>
              <a:t>20</a:t>
            </a:fld>
            <a:endParaRPr lang="en-US" altLang="zh-TW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027113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4.2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未編碼知識再利用的成本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1500188"/>
            <a:ext cx="8043863" cy="4737100"/>
          </a:xfrm>
        </p:spPr>
        <p:txBody>
          <a:bodyPr/>
          <a:lstStyle/>
          <a:p>
            <a:pPr marL="609600" indent="-609600" eaLnBrk="1" hangingPunct="1">
              <a:lnSpc>
                <a:spcPct val="150000"/>
              </a:lnSpc>
              <a:buSzTx/>
              <a:buFont typeface="Wingdings" pitchFamily="2" charset="2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能意識之知識的再利用成本不容易估算：</a:t>
            </a:r>
          </a:p>
          <a:p>
            <a:pPr marL="990600" lvl="1" indent="-533400" eaLnBrk="1" hangingPunct="1">
              <a:lnSpc>
                <a:spcPct val="150000"/>
              </a:lnSpc>
            </a:pPr>
            <a:r>
              <a:rPr lang="en-US" altLang="zh-TW" smtClean="0">
                <a:latin typeface="新細明體" pitchFamily="18" charset="-120"/>
              </a:rPr>
              <a:t>Saxenian</a:t>
            </a:r>
            <a:r>
              <a:rPr lang="zh-TW" altLang="en-US" smtClean="0">
                <a:latin typeface="新細明體" pitchFamily="18" charset="-120"/>
              </a:rPr>
              <a:t>：</a:t>
            </a:r>
            <a:r>
              <a:rPr lang="en-US" altLang="zh-TW" smtClean="0">
                <a:latin typeface="新細明體" pitchFamily="18" charset="-120"/>
              </a:rPr>
              <a:t>Silicon Valley</a:t>
            </a:r>
            <a:r>
              <a:rPr lang="zh-TW" altLang="en-US" smtClean="0">
                <a:latin typeface="新細明體" pitchFamily="18" charset="-120"/>
              </a:rPr>
              <a:t>的酒吧</a:t>
            </a:r>
            <a:endParaRPr lang="en-US" altLang="zh-TW" smtClean="0">
              <a:latin typeface="新細明體" pitchFamily="18" charset="-120"/>
            </a:endParaRPr>
          </a:p>
          <a:p>
            <a:pPr marL="990600" lvl="1" indent="-533400" eaLnBrk="1" hangingPunct="1">
              <a:lnSpc>
                <a:spcPct val="150000"/>
              </a:lnSpc>
            </a:pPr>
            <a:r>
              <a:rPr lang="en-US" altLang="zh-TW" smtClean="0">
                <a:latin typeface="新細明體" pitchFamily="18" charset="-120"/>
              </a:rPr>
              <a:t>consultant, Angels (Silicon Valley)</a:t>
            </a:r>
          </a:p>
          <a:p>
            <a:pPr marL="609600" indent="-609600" eaLnBrk="1" hangingPunct="1">
              <a:lnSpc>
                <a:spcPct val="150000"/>
              </a:lnSpc>
              <a:buSzTx/>
              <a:buFont typeface="Wingdings" pitchFamily="2" charset="2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莫會致知之知識的再利用是不確定的。</a:t>
            </a:r>
            <a:endParaRPr lang="en-US" altLang="zh-TW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AAD1D20-42C9-4F93-B9C0-D0A3A4E195BA}" type="slidenum">
              <a:rPr lang="en-US" altLang="zh-TW" smtClean="0"/>
              <a:pPr/>
              <a:t>21</a:t>
            </a:fld>
            <a:endParaRPr lang="en-US" altLang="zh-TW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027113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800080"/>
                </a:solidFill>
                <a:latin typeface="新細明體" pitchFamily="18" charset="-120"/>
              </a:rPr>
              <a:t>5. </a:t>
            </a:r>
            <a:r>
              <a:rPr lang="zh-TW" altLang="en-US" sz="4000" b="1" smtClean="0">
                <a:solidFill>
                  <a:srgbClr val="800080"/>
                </a:solidFill>
                <a:latin typeface="新細明體" pitchFamily="18" charset="-120"/>
              </a:rPr>
              <a:t>資本財作為勞動的載體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484313"/>
            <a:ext cx="8715375" cy="4897437"/>
          </a:xfrm>
        </p:spPr>
        <p:txBody>
          <a:bodyPr/>
          <a:lstStyle/>
          <a:p>
            <a:pPr marL="609600" indent="-609600" eaLnBrk="1" hangingPunct="1"/>
            <a:r>
              <a:rPr lang="zh-TW" altLang="en-US" smtClean="0"/>
              <a:t>馬克思的</a:t>
            </a:r>
            <a:r>
              <a:rPr lang="zh-TW" altLang="en-US" smtClean="0">
                <a:solidFill>
                  <a:srgbClr val="FF0000"/>
                </a:solidFill>
              </a:rPr>
              <a:t>勞動力不滅</a:t>
            </a:r>
            <a:r>
              <a:rPr lang="zh-TW" altLang="en-US" smtClean="0"/>
              <a:t>觀點：</a:t>
            </a:r>
          </a:p>
          <a:p>
            <a:pPr marL="990600" lvl="1" indent="-533400" eaLnBrk="1" hangingPunct="1">
              <a:buClr>
                <a:srgbClr val="660066"/>
              </a:buClr>
              <a:buSzTx/>
              <a:buFont typeface="Wingdings" pitchFamily="2" charset="2"/>
              <a:buAutoNum type="circleNumWdWhitePlain"/>
            </a:pPr>
            <a:r>
              <a:rPr lang="zh-TW" altLang="en-US" smtClean="0"/>
              <a:t>資本財內嵌勞動力。</a:t>
            </a:r>
          </a:p>
          <a:p>
            <a:pPr marL="990600" lvl="1" indent="-533400" eaLnBrk="1" hangingPunct="1">
              <a:buClr>
                <a:srgbClr val="660066"/>
              </a:buClr>
              <a:buSzTx/>
              <a:buFont typeface="Wingdings" pitchFamily="2" charset="2"/>
              <a:buAutoNum type="circleNumWdWhitePlain"/>
            </a:pPr>
            <a:r>
              <a:rPr lang="zh-TW" altLang="en-US" smtClean="0"/>
              <a:t>資本財的價值取決於內嵌勞動力的數量。</a:t>
            </a:r>
          </a:p>
          <a:p>
            <a:pPr marL="990600" lvl="1" indent="-533400" eaLnBrk="1" hangingPunct="1">
              <a:buClr>
                <a:srgbClr val="660066"/>
              </a:buClr>
              <a:buSzTx/>
              <a:buFont typeface="Wingdings" pitchFamily="2" charset="2"/>
              <a:buAutoNum type="circleNumWdWhitePlain"/>
            </a:pPr>
            <a:r>
              <a:rPr lang="zh-TW" altLang="en-US" smtClean="0"/>
              <a:t>勞動力在生產中從個人身上轉移到生產物。</a:t>
            </a:r>
          </a:p>
          <a:p>
            <a:pPr marL="609600" indent="-609600" eaLnBrk="1" hangingPunct="1"/>
            <a:r>
              <a:rPr lang="zh-TW" altLang="en-US" smtClean="0"/>
              <a:t>目的：資本財的貢獻應該歸屬於勞動階級。</a:t>
            </a:r>
          </a:p>
          <a:p>
            <a:pPr marL="990600" lvl="1" indent="-533400" eaLnBrk="1" hangingPunct="1"/>
            <a:r>
              <a:rPr lang="zh-TW" altLang="en-US" smtClean="0"/>
              <a:t>當資本財作為生產因素時，就像勞動者一樣，會將所含之勞動力貢獻到產出品上。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94F24CA-9A6E-435F-962C-813C7EC8C255}" type="slidenum">
              <a:rPr lang="en-US" altLang="zh-TW" smtClean="0"/>
              <a:pPr/>
              <a:t>22</a:t>
            </a:fld>
            <a:endParaRPr lang="en-US" altLang="zh-TW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84238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800080"/>
                </a:solidFill>
                <a:latin typeface="新細明體" pitchFamily="18" charset="-120"/>
              </a:rPr>
              <a:t>6. </a:t>
            </a:r>
            <a:r>
              <a:rPr lang="zh-TW" altLang="en-US" sz="4000" b="1" smtClean="0">
                <a:solidFill>
                  <a:srgbClr val="800080"/>
                </a:solidFill>
                <a:latin typeface="新細明體" pitchFamily="18" charset="-120"/>
              </a:rPr>
              <a:t>資本財作為知識的載體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412875"/>
            <a:ext cx="8464550" cy="4895850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</a:pPr>
            <a:r>
              <a:rPr lang="zh-TW" altLang="en-US" b="1" smtClean="0">
                <a:solidFill>
                  <a:srgbClr val="800080"/>
                </a:solidFill>
                <a:latin typeface="新細明體" pitchFamily="18" charset="-120"/>
              </a:rPr>
              <a:t>資本財</a:t>
            </a:r>
            <a:r>
              <a:rPr lang="zh-TW" altLang="en-US" smtClean="0"/>
              <a:t>是知識</a:t>
            </a:r>
            <a:r>
              <a:rPr lang="zh-TW" altLang="en-US" b="1" smtClean="0">
                <a:solidFill>
                  <a:srgbClr val="800080"/>
                </a:solidFill>
                <a:latin typeface="新細明體" pitchFamily="18" charset="-120"/>
              </a:rPr>
              <a:t>的載體</a:t>
            </a:r>
            <a:r>
              <a:rPr lang="zh-TW" altLang="en-US" smtClean="0"/>
              <a:t>，不是勞動</a:t>
            </a:r>
            <a:r>
              <a:rPr lang="zh-TW" altLang="en-US" b="1" smtClean="0">
                <a:solidFill>
                  <a:srgbClr val="800080"/>
                </a:solidFill>
                <a:latin typeface="新細明體" pitchFamily="18" charset="-120"/>
              </a:rPr>
              <a:t>的載體</a:t>
            </a:r>
            <a:endParaRPr lang="zh-TW" altLang="en-US" smtClean="0"/>
          </a:p>
          <a:p>
            <a:pPr marL="990600" lvl="1" indent="-533400" eaLnBrk="1" hangingPunct="1">
              <a:lnSpc>
                <a:spcPct val="120000"/>
              </a:lnSpc>
              <a:buClr>
                <a:srgbClr val="06662F"/>
              </a:buClr>
              <a:buSzTx/>
              <a:buFont typeface="Wingdings" pitchFamily="2" charset="2"/>
              <a:buAutoNum type="circleNumWdWhitePlain"/>
            </a:pPr>
            <a:r>
              <a:rPr lang="zh-TW" altLang="en-US" smtClean="0"/>
              <a:t>渡船內嵌過去航海員和造船師的知識與經驗，資本財也內嵌過去科學家、技師、機器操作員等的知識與經驗。</a:t>
            </a:r>
          </a:p>
          <a:p>
            <a:pPr marL="990600" lvl="1" indent="-533400" eaLnBrk="1" hangingPunct="1">
              <a:lnSpc>
                <a:spcPct val="120000"/>
              </a:lnSpc>
              <a:buClr>
                <a:srgbClr val="06662F"/>
              </a:buClr>
              <a:buSzTx/>
              <a:buFont typeface="Wingdings" pitchFamily="2" charset="2"/>
              <a:buAutoNum type="circleNumWdWhitePlain"/>
            </a:pPr>
            <a:r>
              <a:rPr lang="zh-TW" altLang="en-US" smtClean="0"/>
              <a:t>渡船承載著過去投入的知識，也能與現行勞動和知識結合。</a:t>
            </a:r>
          </a:p>
          <a:p>
            <a:pPr marL="609600" indent="-609600" eaLnBrk="1" hangingPunct="1">
              <a:lnSpc>
                <a:spcPct val="120000"/>
              </a:lnSpc>
            </a:pPr>
            <a:r>
              <a:rPr lang="zh-TW" altLang="en-US" smtClean="0"/>
              <a:t>資本財理論，是知識論的延伸。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 idx="4294967295"/>
          </p:nvPr>
        </p:nvSpPr>
        <p:spPr>
          <a:xfrm>
            <a:off x="611188" y="1412875"/>
            <a:ext cx="7931150" cy="3259138"/>
          </a:xfrm>
        </p:spPr>
        <p:txBody>
          <a:bodyPr/>
          <a:lstStyle/>
          <a:p>
            <a:pPr algn="ctr" eaLnBrk="1" hangingPunct="1"/>
            <a:r>
              <a:rPr lang="zh-TW" altLang="en-US" b="1" smtClean="0">
                <a:solidFill>
                  <a:srgbClr val="800080"/>
                </a:solidFill>
              </a:rPr>
              <a:t>三、</a:t>
            </a:r>
            <a:br>
              <a:rPr lang="zh-TW" altLang="en-US" b="1" smtClean="0">
                <a:solidFill>
                  <a:srgbClr val="800080"/>
                </a:solidFill>
              </a:rPr>
            </a:br>
            <a:r>
              <a:rPr lang="zh-TW" altLang="en-US" b="1" smtClean="0">
                <a:solidFill>
                  <a:srgbClr val="800080"/>
                </a:solidFill>
              </a:rPr>
              <a:t> </a:t>
            </a:r>
            <a:br>
              <a:rPr lang="zh-TW" altLang="en-US" b="1" smtClean="0">
                <a:solidFill>
                  <a:srgbClr val="800080"/>
                </a:solidFill>
              </a:rPr>
            </a:br>
            <a:r>
              <a:rPr lang="zh-TW" altLang="en-US" b="1" smtClean="0">
                <a:solidFill>
                  <a:srgbClr val="660066"/>
                </a:solidFill>
                <a:latin typeface="新細明體" pitchFamily="18" charset="-120"/>
              </a:rPr>
              <a:t>資本財的結構</a:t>
            </a:r>
          </a:p>
        </p:txBody>
      </p:sp>
      <p:sp>
        <p:nvSpPr>
          <p:cNvPr id="27651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4FA18A4-6FCA-47C0-B769-C6193EBE62BB}" type="slidenum">
              <a:rPr lang="en-US" altLang="zh-TW" sz="1200">
                <a:latin typeface="Arial Black" pitchFamily="34" charset="0"/>
              </a:rPr>
              <a:pPr algn="r"/>
              <a:t>23</a:t>
            </a:fld>
            <a:endParaRPr lang="en-US" altLang="zh-TW" sz="120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B6EB014-D253-4CBF-9970-4B94DF9D32DC}" type="slidenum">
              <a:rPr lang="en-US" altLang="zh-TW" smtClean="0"/>
              <a:pPr/>
              <a:t>24</a:t>
            </a:fld>
            <a:endParaRPr lang="en-US" altLang="zh-TW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84238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800080"/>
                </a:solidFill>
                <a:latin typeface="新細明體" pitchFamily="18" charset="-120"/>
              </a:rPr>
              <a:t>1.</a:t>
            </a:r>
            <a:r>
              <a:rPr lang="zh-TW" altLang="en-US" sz="4000" b="1" smtClean="0">
                <a:solidFill>
                  <a:srgbClr val="800080"/>
                </a:solidFill>
                <a:latin typeface="新細明體" pitchFamily="18" charset="-120"/>
              </a:rPr>
              <a:t> 資本財的分類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1357313"/>
            <a:ext cx="7786688" cy="5286375"/>
          </a:xfrm>
        </p:spPr>
        <p:txBody>
          <a:bodyPr/>
          <a:lstStyle/>
          <a:p>
            <a:pPr marL="609600" indent="-609600" eaLnBrk="1" hangingPunct="1"/>
            <a:r>
              <a:rPr lang="zh-TW" altLang="en-US" smtClean="0">
                <a:latin typeface="新細明體" pitchFamily="18" charset="-120"/>
              </a:rPr>
              <a:t>資本財可依材料分類：</a:t>
            </a:r>
          </a:p>
          <a:p>
            <a:pPr marL="93345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mtClean="0">
                <a:latin typeface="新細明體" pitchFamily="18" charset="-120"/>
              </a:rPr>
              <a:t>實體資本財</a:t>
            </a:r>
            <a:r>
              <a:rPr lang="en-US" altLang="zh-TW" smtClean="0">
                <a:latin typeface="新細明體" pitchFamily="18" charset="-120"/>
              </a:rPr>
              <a:t>— </a:t>
            </a:r>
            <a:r>
              <a:rPr lang="zh-TW" altLang="en-US" smtClean="0">
                <a:latin typeface="新細明體" pitchFamily="18" charset="-120"/>
              </a:rPr>
              <a:t>金屬、木、石</a:t>
            </a:r>
          </a:p>
          <a:p>
            <a:pPr marL="93345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mtClean="0">
                <a:latin typeface="新細明體" pitchFamily="18" charset="-120"/>
              </a:rPr>
              <a:t>資訊資本財</a:t>
            </a:r>
            <a:r>
              <a:rPr lang="en-US" altLang="zh-TW" smtClean="0">
                <a:latin typeface="新細明體" pitchFamily="18" charset="-120"/>
              </a:rPr>
              <a:t>— </a:t>
            </a:r>
            <a:r>
              <a:rPr lang="zh-TW" altLang="en-US" smtClean="0">
                <a:latin typeface="新細明體" pitchFamily="18" charset="-120"/>
              </a:rPr>
              <a:t>書籍、膠捲（文字、圖像）、電子儲存體（</a:t>
            </a:r>
            <a:r>
              <a:rPr lang="en-US" altLang="zh-TW" smtClean="0">
                <a:latin typeface="新細明體" pitchFamily="18" charset="-120"/>
              </a:rPr>
              <a:t>+</a:t>
            </a:r>
            <a:r>
              <a:rPr lang="zh-TW" altLang="en-US" smtClean="0">
                <a:latin typeface="新細明體" pitchFamily="18" charset="-120"/>
              </a:rPr>
              <a:t>程式）</a:t>
            </a:r>
            <a:endParaRPr lang="en-US" altLang="zh-TW" smtClean="0">
              <a:latin typeface="新細明體" pitchFamily="18" charset="-120"/>
            </a:endParaRPr>
          </a:p>
          <a:p>
            <a:pPr marL="93345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mtClean="0">
                <a:latin typeface="新細明體" pitchFamily="18" charset="-120"/>
              </a:rPr>
              <a:t>人力資本財</a:t>
            </a:r>
            <a:r>
              <a:rPr lang="en-US" altLang="zh-TW" smtClean="0">
                <a:latin typeface="新細明體" pitchFamily="18" charset="-120"/>
              </a:rPr>
              <a:t>— </a:t>
            </a:r>
            <a:r>
              <a:rPr lang="zh-TW" altLang="en-US" smtClean="0">
                <a:latin typeface="新細明體" pitchFamily="18" charset="-120"/>
              </a:rPr>
              <a:t>身體（勞力、腦力）</a:t>
            </a:r>
          </a:p>
          <a:p>
            <a:pPr marL="93345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mtClean="0">
                <a:latin typeface="新細明體" pitchFamily="18" charset="-120"/>
              </a:rPr>
              <a:t>組織資本財</a:t>
            </a:r>
            <a:r>
              <a:rPr lang="en-US" altLang="zh-TW" smtClean="0">
                <a:latin typeface="新細明體" pitchFamily="18" charset="-120"/>
              </a:rPr>
              <a:t>— </a:t>
            </a:r>
            <a:r>
              <a:rPr lang="zh-TW" altLang="en-US" smtClean="0">
                <a:latin typeface="新細明體" pitchFamily="18" charset="-120"/>
              </a:rPr>
              <a:t>家庭、學校、廠商、軍隊、政府</a:t>
            </a:r>
          </a:p>
          <a:p>
            <a:pPr marL="933450" lvl="1" indent="-533400" eaLnBrk="1" hangingPunct="1"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mtClean="0">
                <a:latin typeface="新細明體" pitchFamily="18" charset="-120"/>
              </a:rPr>
              <a:t>制度資本財</a:t>
            </a:r>
            <a:r>
              <a:rPr lang="en-US" altLang="zh-TW" smtClean="0">
                <a:latin typeface="新細明體" pitchFamily="18" charset="-120"/>
              </a:rPr>
              <a:t>— </a:t>
            </a:r>
            <a:r>
              <a:rPr lang="zh-TW" altLang="en-US" smtClean="0">
                <a:latin typeface="新細明體" pitchFamily="18" charset="-120"/>
              </a:rPr>
              <a:t>習俗、規範、租稅、市場、法律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E809D97-AD4B-4712-BDC6-FEBF3722AC00}" type="slidenum">
              <a:rPr lang="en-US" altLang="zh-TW" smtClean="0"/>
              <a:pPr/>
              <a:t>25</a:t>
            </a:fld>
            <a:endParaRPr lang="en-US" altLang="zh-TW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1557338"/>
            <a:ext cx="8102600" cy="4800600"/>
          </a:xfrm>
        </p:spPr>
        <p:txBody>
          <a:bodyPr/>
          <a:lstStyle/>
          <a:p>
            <a:pPr marL="609600" indent="-609600" eaLnBrk="1" hangingPunct="1">
              <a:lnSpc>
                <a:spcPct val="120000"/>
              </a:lnSpc>
              <a:buSzTx/>
              <a:buFont typeface="Arial" charset="0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個人性資本財（個人資本財）</a:t>
            </a:r>
          </a:p>
          <a:p>
            <a:pPr marL="990600" lvl="1" indent="-533400" eaLnBrk="1" hangingPunct="1">
              <a:lnSpc>
                <a:spcPct val="120000"/>
              </a:lnSpc>
            </a:pPr>
            <a:r>
              <a:rPr lang="zh-TW" altLang="en-US" smtClean="0">
                <a:latin typeface="新細明體" pitchFamily="18" charset="-120"/>
              </a:rPr>
              <a:t>一個人即可擁有的資本財，包括實體資本財、人力資本財、資訊資本財。</a:t>
            </a:r>
          </a:p>
          <a:p>
            <a:pPr marL="609600" indent="-609600" eaLnBrk="1" hangingPunct="1">
              <a:lnSpc>
                <a:spcPct val="120000"/>
              </a:lnSpc>
              <a:buSzTx/>
              <a:buFont typeface="Arial" charset="0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 社會性資本財（社會資本財）</a:t>
            </a:r>
          </a:p>
          <a:p>
            <a:pPr marL="990600" lvl="1" indent="-533400" eaLnBrk="1" hangingPunct="1">
              <a:lnSpc>
                <a:spcPct val="120000"/>
              </a:lnSpc>
            </a:pPr>
            <a:r>
              <a:rPr lang="zh-TW" altLang="en-US" smtClean="0">
                <a:latin typeface="新細明體" pitchFamily="18" charset="-120"/>
              </a:rPr>
              <a:t>無法個人擁有的資本財，包括組織資本財、制度資本財。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027113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2.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資本財的另種分類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D3047D4-1665-4BB1-9E53-B29F650F8F32}" type="slidenum">
              <a:rPr lang="en-US" altLang="zh-TW" smtClean="0"/>
              <a:pPr/>
              <a:t>26</a:t>
            </a:fld>
            <a:endParaRPr lang="en-US" altLang="zh-TW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84238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zh-TW" sz="4000" b="1" smtClean="0">
                <a:solidFill>
                  <a:srgbClr val="800080"/>
                </a:solidFill>
                <a:latin typeface="新細明體" pitchFamily="18" charset="-120"/>
              </a:rPr>
              <a:t>3.</a:t>
            </a:r>
            <a:r>
              <a:rPr lang="zh-TW" altLang="en-US" sz="4000" b="1" smtClean="0">
                <a:solidFill>
                  <a:srgbClr val="800080"/>
                </a:solidFill>
                <a:latin typeface="新細明體" pitchFamily="18" charset="-120"/>
              </a:rPr>
              <a:t>  資本財的特性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135938" cy="5040313"/>
          </a:xfrm>
        </p:spPr>
        <p:txBody>
          <a:bodyPr/>
          <a:lstStyle/>
          <a:p>
            <a:pPr marL="609600" indent="-609600" eaLnBrk="1" hangingPunct="1">
              <a:lnSpc>
                <a:spcPct val="150000"/>
              </a:lnSpc>
            </a:pPr>
            <a:r>
              <a:rPr lang="zh-TW" altLang="en-US" smtClean="0"/>
              <a:t>資本財的特性：</a:t>
            </a:r>
          </a:p>
          <a:p>
            <a:pPr marL="990600" lvl="1" indent="-533400" eaLnBrk="1" hangingPunct="1">
              <a:lnSpc>
                <a:spcPct val="150000"/>
              </a:lnSpc>
              <a:buClr>
                <a:srgbClr val="06662F"/>
              </a:buClr>
              <a:buSzTx/>
              <a:buFontTx/>
              <a:buAutoNum type="arabicParenR"/>
            </a:pPr>
            <a:r>
              <a:rPr lang="zh-TW" altLang="en-US" smtClean="0"/>
              <a:t>可</a:t>
            </a:r>
            <a:r>
              <a:rPr lang="zh-TW" altLang="en-US" smtClean="0">
                <a:latin typeface="新細明體" pitchFamily="18" charset="-120"/>
              </a:rPr>
              <a:t>提升勞動的邊際生產力</a:t>
            </a:r>
            <a:endParaRPr lang="zh-TW" altLang="en-US" smtClean="0"/>
          </a:p>
          <a:p>
            <a:pPr marL="990600" lvl="1" indent="-533400" eaLnBrk="1" hangingPunct="1">
              <a:lnSpc>
                <a:spcPct val="150000"/>
              </a:lnSpc>
              <a:buClr>
                <a:srgbClr val="06662F"/>
              </a:buClr>
              <a:buSzTx/>
              <a:buFontTx/>
              <a:buAutoNum type="arabicParenR"/>
            </a:pPr>
            <a:r>
              <a:rPr lang="zh-TW" altLang="en-US" smtClean="0"/>
              <a:t>能累積</a:t>
            </a:r>
          </a:p>
          <a:p>
            <a:pPr marL="990600" lvl="1" indent="-533400" eaLnBrk="1" hangingPunct="1">
              <a:lnSpc>
                <a:spcPct val="150000"/>
              </a:lnSpc>
              <a:buClr>
                <a:srgbClr val="06662F"/>
              </a:buClr>
              <a:buSzTx/>
              <a:buFontTx/>
              <a:buAutoNum type="arabicParenR"/>
            </a:pPr>
            <a:r>
              <a:rPr lang="zh-TW" altLang="en-US" smtClean="0"/>
              <a:t>會折舊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2341931-CC9B-40D0-8CE2-AD9FC98BFBC4}" type="slidenum">
              <a:rPr lang="en-US" altLang="zh-TW" smtClean="0"/>
              <a:pPr/>
              <a:t>27</a:t>
            </a:fld>
            <a:endParaRPr lang="en-US" altLang="zh-TW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84238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800080"/>
                </a:solidFill>
                <a:latin typeface="新細明體" pitchFamily="18" charset="-120"/>
              </a:rPr>
              <a:t>1) </a:t>
            </a:r>
            <a:r>
              <a:rPr lang="zh-TW" altLang="en-US" sz="4000" b="1" smtClean="0">
                <a:solidFill>
                  <a:srgbClr val="800080"/>
                </a:solidFill>
                <a:latin typeface="新細明體" pitchFamily="18" charset="-120"/>
              </a:rPr>
              <a:t>資本財可提升勞動邊際生產力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496300" cy="5256213"/>
          </a:xfrm>
        </p:spPr>
        <p:txBody>
          <a:bodyPr/>
          <a:lstStyle/>
          <a:p>
            <a:pPr marL="609600" indent="-609600" eaLnBrk="1" hangingPunct="1">
              <a:lnSpc>
                <a:spcPct val="130000"/>
              </a:lnSpc>
            </a:pPr>
            <a:r>
              <a:rPr lang="zh-TW" altLang="en-US" smtClean="0">
                <a:latin typeface="新細明體" pitchFamily="18" charset="-120"/>
              </a:rPr>
              <a:t>亞當史密斯：</a:t>
            </a:r>
          </a:p>
          <a:p>
            <a:pPr marL="990600" lvl="1" indent="-533400" eaLnBrk="1" hangingPunct="1">
              <a:lnSpc>
                <a:spcPct val="130000"/>
              </a:lnSpc>
              <a:buClr>
                <a:srgbClr val="06662F"/>
              </a:buClr>
              <a:buSzTx/>
              <a:buFont typeface="Arial" charset="0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把例行的工作交由機器執行，機器動作比人快許多。</a:t>
            </a:r>
          </a:p>
          <a:p>
            <a:pPr marL="990600" lvl="1" indent="-533400" eaLnBrk="1" hangingPunct="1">
              <a:lnSpc>
                <a:spcPct val="130000"/>
              </a:lnSpc>
              <a:buClr>
                <a:srgbClr val="06662F"/>
              </a:buClr>
              <a:buSzTx/>
              <a:buFont typeface="Arial" charset="0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一個人可同時看管多台機器。</a:t>
            </a:r>
          </a:p>
          <a:p>
            <a:pPr marL="609600" indent="-609600" eaLnBrk="1" hangingPunct="1">
              <a:lnSpc>
                <a:spcPct val="130000"/>
              </a:lnSpc>
            </a:pPr>
            <a:r>
              <a:rPr lang="zh-TW" altLang="en-US" smtClean="0">
                <a:latin typeface="新細明體" pitchFamily="18" charset="-120"/>
              </a:rPr>
              <a:t>龐巴維克 </a:t>
            </a:r>
            <a:r>
              <a:rPr lang="en-US" altLang="zh-TW" smtClean="0">
                <a:latin typeface="新細明體" pitchFamily="18" charset="-120"/>
              </a:rPr>
              <a:t>(Bohm-Bawerk) </a:t>
            </a:r>
            <a:r>
              <a:rPr lang="zh-TW" altLang="en-US" smtClean="0">
                <a:latin typeface="新細明體" pitchFamily="18" charset="-120"/>
              </a:rPr>
              <a:t>：遞延生產</a:t>
            </a:r>
          </a:p>
          <a:p>
            <a:pPr marL="990600" lvl="1" indent="-533400" eaLnBrk="1" hangingPunct="1">
              <a:lnSpc>
                <a:spcPct val="130000"/>
              </a:lnSpc>
              <a:buClr>
                <a:srgbClr val="06662F"/>
              </a:buClr>
              <a:buSzTx/>
              <a:buFont typeface="Arial" charset="0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過去的工作經驗可累積在機械的精巧上。</a:t>
            </a:r>
          </a:p>
          <a:p>
            <a:pPr marL="990600" lvl="1" indent="-533400" eaLnBrk="1" hangingPunct="1">
              <a:lnSpc>
                <a:spcPct val="130000"/>
              </a:lnSpc>
              <a:buClr>
                <a:srgbClr val="06662F"/>
              </a:buClr>
              <a:buSzTx/>
              <a:buFont typeface="Arial" charset="0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科學知識容易加速機械各部分的精巧。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720F518-2A2C-4247-A492-51E3785685D4}" type="slidenum">
              <a:rPr lang="en-US" altLang="zh-TW" smtClean="0"/>
              <a:pPr/>
              <a:t>28</a:t>
            </a:fld>
            <a:endParaRPr lang="en-US" altLang="zh-TW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55675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800080"/>
                </a:solidFill>
                <a:latin typeface="新細明體" pitchFamily="18" charset="-120"/>
              </a:rPr>
              <a:t>2) </a:t>
            </a:r>
            <a:r>
              <a:rPr lang="zh-TW" altLang="en-US" sz="4000" b="1" smtClean="0">
                <a:solidFill>
                  <a:srgbClr val="800080"/>
                </a:solidFill>
                <a:latin typeface="新細明體" pitchFamily="18" charset="-120"/>
              </a:rPr>
              <a:t>資本財可以累積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84313"/>
            <a:ext cx="8459787" cy="4897437"/>
          </a:xfrm>
        </p:spPr>
        <p:txBody>
          <a:bodyPr/>
          <a:lstStyle/>
          <a:p>
            <a:pPr marL="609600" indent="-609600" eaLnBrk="1" hangingPunct="1">
              <a:lnSpc>
                <a:spcPct val="150000"/>
              </a:lnSpc>
            </a:pPr>
            <a:r>
              <a:rPr lang="zh-TW" altLang="en-US" smtClean="0"/>
              <a:t>資本財的累積，只能是數量上增加，而內嵌的知識量並未增加。</a:t>
            </a:r>
            <a:endParaRPr lang="en-US" altLang="zh-TW" smtClean="0"/>
          </a:p>
          <a:p>
            <a:pPr marL="609600" indent="-609600" eaLnBrk="1" hangingPunct="1">
              <a:lnSpc>
                <a:spcPct val="150000"/>
              </a:lnSpc>
            </a:pPr>
            <a:r>
              <a:rPr lang="zh-TW" altLang="en-US" smtClean="0"/>
              <a:t>資本財的量的增加：</a:t>
            </a:r>
          </a:p>
          <a:p>
            <a:pPr marL="990600" lvl="1" indent="-533400" eaLnBrk="1" hangingPunct="1">
              <a:buClr>
                <a:srgbClr val="06662F"/>
              </a:buClr>
              <a:buSzTx/>
              <a:buFont typeface="Wingdings" pitchFamily="2" charset="2"/>
              <a:buAutoNum type="circleNumWdWhitePlain"/>
            </a:pPr>
            <a:r>
              <a:rPr lang="zh-TW" altLang="en-US" smtClean="0"/>
              <a:t>資本財以量的增加會製造更多相同的消費財，並降低其價格。</a:t>
            </a:r>
          </a:p>
          <a:p>
            <a:pPr marL="990600" lvl="1" indent="-533400" eaLnBrk="1" hangingPunct="1">
              <a:buClr>
                <a:srgbClr val="06662F"/>
              </a:buClr>
              <a:buSzTx/>
              <a:buFont typeface="Wingdings" pitchFamily="2" charset="2"/>
              <a:buAutoNum type="circleNumWdWhitePlain"/>
            </a:pPr>
            <a:r>
              <a:rPr lang="zh-TW" altLang="en-US" smtClean="0"/>
              <a:t>更多的相同消費財降低消費邊際效用，降低需要，價格將更低。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A9268BA-9F93-4E69-AC6C-52316D349B17}" type="slidenum">
              <a:rPr lang="en-US" altLang="zh-TW" smtClean="0"/>
              <a:pPr/>
              <a:t>29</a:t>
            </a:fld>
            <a:endParaRPr lang="en-US" altLang="zh-TW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027113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800080"/>
                </a:solidFill>
                <a:latin typeface="新細明體" pitchFamily="18" charset="-120"/>
              </a:rPr>
              <a:t>3) </a:t>
            </a:r>
            <a:r>
              <a:rPr lang="zh-TW" altLang="en-US" sz="4000" b="1" smtClean="0">
                <a:solidFill>
                  <a:srgbClr val="800080"/>
                </a:solidFill>
                <a:latin typeface="新細明體" pitchFamily="18" charset="-120"/>
              </a:rPr>
              <a:t>資本財會折舊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1500188"/>
            <a:ext cx="8321675" cy="4808537"/>
          </a:xfrm>
        </p:spPr>
        <p:txBody>
          <a:bodyPr/>
          <a:lstStyle/>
          <a:p>
            <a:pPr marL="609600" indent="-609600" eaLnBrk="1" hangingPunct="1">
              <a:buSzTx/>
              <a:buFont typeface="Arial" charset="0"/>
              <a:buAutoNum type="circleNumWdWhitePlain"/>
            </a:pPr>
            <a:r>
              <a:rPr lang="zh-TW" altLang="en-US" smtClean="0"/>
              <a:t>載體材質會耗損。</a:t>
            </a:r>
            <a:endParaRPr lang="en-US" altLang="zh-TW" smtClean="0"/>
          </a:p>
          <a:p>
            <a:pPr marL="609600" indent="-609600" eaLnBrk="1" hangingPunct="1">
              <a:buSzTx/>
              <a:buFont typeface="Wingdings" pitchFamily="2" charset="2"/>
              <a:buNone/>
            </a:pPr>
            <a:r>
              <a:rPr lang="zh-TW" altLang="en-US" sz="2800" smtClean="0"/>
              <a:t>      但材質耗損，其內嵌知識並不減少，只是其展現內嵌知識之產出能力已打折扣，直到材質完全耗損。</a:t>
            </a:r>
            <a:endParaRPr lang="en-US" altLang="zh-TW" sz="2800" smtClean="0"/>
          </a:p>
          <a:p>
            <a:pPr marL="609600" indent="-609600" eaLnBrk="1" hangingPunct="1">
              <a:buSzTx/>
              <a:buFont typeface="Arial" charset="0"/>
              <a:buAutoNum type="circleNumWdWhitePlain"/>
            </a:pPr>
            <a:r>
              <a:rPr lang="zh-TW" altLang="en-US" smtClean="0"/>
              <a:t>載體結構不會耗損。</a:t>
            </a:r>
            <a:endParaRPr lang="en-US" altLang="zh-TW" smtClean="0"/>
          </a:p>
          <a:p>
            <a:pPr marL="609600" indent="-609600" eaLnBrk="1" hangingPunct="1">
              <a:buSzTx/>
              <a:buFont typeface="Wingdings" pitchFamily="2" charset="2"/>
              <a:buNone/>
            </a:pPr>
            <a:r>
              <a:rPr lang="zh-TW" altLang="en-US" sz="2800" smtClean="0"/>
              <a:t>      但當材質耗損後，架構會變形，而影響內嵌知識的生產力。</a:t>
            </a:r>
          </a:p>
          <a:p>
            <a:pPr marL="609600" indent="-609600" eaLnBrk="1" hangingPunct="1">
              <a:buSzTx/>
              <a:buFont typeface="Wingdings" pitchFamily="2" charset="2"/>
              <a:buAutoNum type="circleNumWdWhitePlain"/>
            </a:pPr>
            <a:endParaRPr lang="zh-TW" alt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>
          <a:xfrm>
            <a:off x="611188" y="1412875"/>
            <a:ext cx="7931150" cy="3259138"/>
          </a:xfrm>
        </p:spPr>
        <p:txBody>
          <a:bodyPr/>
          <a:lstStyle/>
          <a:p>
            <a:pPr algn="ctr" eaLnBrk="1" hangingPunct="1"/>
            <a:r>
              <a:rPr lang="zh-TW" altLang="en-US" sz="4000" b="1" smtClean="0">
                <a:solidFill>
                  <a:srgbClr val="800080"/>
                </a:solidFill>
              </a:rPr>
              <a:t>一、</a:t>
            </a:r>
            <a:br>
              <a:rPr lang="zh-TW" altLang="en-US" sz="4000" b="1" smtClean="0">
                <a:solidFill>
                  <a:srgbClr val="800080"/>
                </a:solidFill>
              </a:rPr>
            </a:br>
            <a:r>
              <a:rPr lang="zh-TW" altLang="en-US" sz="4000" b="1" smtClean="0">
                <a:solidFill>
                  <a:srgbClr val="800080"/>
                </a:solidFill>
              </a:rPr>
              <a:t> </a:t>
            </a:r>
            <a:br>
              <a:rPr lang="zh-TW" altLang="en-US" sz="4000" b="1" smtClean="0">
                <a:solidFill>
                  <a:srgbClr val="800080"/>
                </a:solidFill>
              </a:rPr>
            </a:b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資本的概念</a:t>
            </a:r>
          </a:p>
        </p:txBody>
      </p:sp>
      <p:sp>
        <p:nvSpPr>
          <p:cNvPr id="7171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8ADCF53-5510-46E0-840E-14C4169D91F9}" type="slidenum">
              <a:rPr lang="en-US" altLang="zh-TW" sz="1200">
                <a:latin typeface="Arial Black" pitchFamily="34" charset="0"/>
              </a:rPr>
              <a:pPr algn="r"/>
              <a:t>3</a:t>
            </a:fld>
            <a:endParaRPr lang="en-US" altLang="zh-TW" sz="120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A5DB2C6-3353-4889-9010-697E7B2410FF}" type="slidenum">
              <a:rPr lang="en-US" altLang="zh-TW" smtClean="0"/>
              <a:pPr/>
              <a:t>30</a:t>
            </a:fld>
            <a:endParaRPr lang="en-US" altLang="zh-TW" smtClean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027113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4.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折舊</a:t>
            </a:r>
            <a:r>
              <a:rPr lang="zh-TW" altLang="en-US" sz="4000" b="1" smtClean="0">
                <a:solidFill>
                  <a:srgbClr val="660066"/>
                </a:solidFill>
              </a:rPr>
              <a:t>是價值的減損</a:t>
            </a:r>
            <a:endParaRPr lang="zh-TW" altLang="en-US" sz="4000" b="1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57338"/>
            <a:ext cx="8137525" cy="4751387"/>
          </a:xfrm>
        </p:spPr>
        <p:txBody>
          <a:bodyPr/>
          <a:lstStyle/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mtClean="0"/>
              <a:t>折舊不是機器的損壞，是價值的減損。</a:t>
            </a:r>
          </a:p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mtClean="0"/>
              <a:t>價值指向未來，當未來效益降低時，折舊就出現。</a:t>
            </a:r>
          </a:p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mtClean="0"/>
              <a:t>當內嵌知識的未來效益降低時，知識的折舊就出現，其載體的價值也跟著降低。</a:t>
            </a:r>
          </a:p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mtClean="0"/>
              <a:t>知識不會消失，但失去市場就等於滅亡。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94E10A2-AB9E-46D0-B064-B829A5766E16}" type="slidenum">
              <a:rPr lang="en-US" altLang="zh-TW" smtClean="0"/>
              <a:pPr/>
              <a:t>31</a:t>
            </a:fld>
            <a:endParaRPr lang="en-US" altLang="zh-TW" smtClean="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55675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5.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資本財</a:t>
            </a:r>
            <a:r>
              <a:rPr lang="zh-TW" altLang="en-US" sz="4000" b="1" smtClean="0">
                <a:solidFill>
                  <a:srgbClr val="660066"/>
                </a:solidFill>
              </a:rPr>
              <a:t>的內嵌知識量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135938" cy="4840287"/>
          </a:xfrm>
        </p:spPr>
        <p:txBody>
          <a:bodyPr/>
          <a:lstStyle/>
          <a:p>
            <a:pPr marL="609600" indent="-609600" eaLnBrk="1" hangingPunct="1">
              <a:lnSpc>
                <a:spcPct val="150000"/>
              </a:lnSpc>
              <a:spcBef>
                <a:spcPts val="600"/>
              </a:spcBef>
              <a:buSzTx/>
              <a:buFont typeface="Arial" charset="0"/>
              <a:buAutoNum type="arabicParenR"/>
            </a:pPr>
            <a:r>
              <a:rPr lang="zh-TW" altLang="en-US" smtClean="0"/>
              <a:t>資本財內嵌知識量愈多（愈好），質量愈高。</a:t>
            </a:r>
          </a:p>
          <a:p>
            <a:pPr marL="609600" indent="-609600" eaLnBrk="1" hangingPunct="1">
              <a:lnSpc>
                <a:spcPct val="150000"/>
              </a:lnSpc>
              <a:spcBef>
                <a:spcPts val="600"/>
              </a:spcBef>
              <a:buSzTx/>
              <a:buFont typeface="Arial" charset="0"/>
              <a:buAutoNum type="arabicParenR"/>
            </a:pPr>
            <a:r>
              <a:rPr lang="zh-TW" altLang="en-US" smtClean="0"/>
              <a:t>資本財內嵌知識量的提升需要時間，而內嵌知識量常隨時間累積。</a:t>
            </a:r>
            <a:endParaRPr lang="en-US" altLang="zh-TW" smtClean="0"/>
          </a:p>
          <a:p>
            <a:pPr marL="609600" indent="-609600" eaLnBrk="1" hangingPunct="1">
              <a:lnSpc>
                <a:spcPct val="150000"/>
              </a:lnSpc>
              <a:spcBef>
                <a:spcPts val="600"/>
              </a:spcBef>
              <a:buSzTx/>
              <a:buFont typeface="Arial" charset="0"/>
              <a:buAutoNum type="arabicParenR"/>
            </a:pPr>
            <a:r>
              <a:rPr lang="zh-TW" altLang="en-US" smtClean="0"/>
              <a:t>新投資的資本財在質量上勝過舊的資本財。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799B5B2-BFE8-4C8C-AB9A-7E6137AECC8F}" type="slidenum">
              <a:rPr lang="en-US" altLang="zh-TW" smtClean="0"/>
              <a:pPr/>
              <a:t>32</a:t>
            </a:fld>
            <a:endParaRPr lang="en-US" altLang="zh-TW" smtClean="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042988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6.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 資本財的異質性</a:t>
            </a:r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 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1643063"/>
            <a:ext cx="8215312" cy="4786312"/>
          </a:xfrm>
        </p:spPr>
        <p:txBody>
          <a:bodyPr/>
          <a:lstStyle/>
          <a:p>
            <a:pPr marL="609600" indent="-609600" eaLnBrk="1" hangingPunct="1">
              <a:lnSpc>
                <a:spcPct val="110000"/>
              </a:lnSpc>
              <a:buSzTx/>
              <a:buFont typeface="Arial" charset="0"/>
              <a:buAutoNum type="arabicParenR"/>
            </a:pPr>
            <a:r>
              <a:rPr lang="zh-TW" altLang="en-US" smtClean="0"/>
              <a:t>由於生產過程的主觀性，個人使用的實體資本財可能不同，所採的生產階段數亦不相同。</a:t>
            </a:r>
            <a:endParaRPr lang="en-US" altLang="zh-TW" smtClean="0"/>
          </a:p>
          <a:p>
            <a:pPr marL="609600" indent="-609600" eaLnBrk="1" hangingPunct="1">
              <a:lnSpc>
                <a:spcPct val="110000"/>
              </a:lnSpc>
              <a:buSzTx/>
              <a:buFont typeface="Arial" charset="0"/>
              <a:buAutoNum type="arabicParenR"/>
            </a:pPr>
            <a:r>
              <a:rPr lang="zh-TW" altLang="en-US" smtClean="0"/>
              <a:t>每一生產階段所投入的資本財成多樣化。</a:t>
            </a:r>
            <a:endParaRPr lang="en-US" altLang="zh-TW" smtClean="0"/>
          </a:p>
          <a:p>
            <a:pPr marL="609600" indent="-609600" eaLnBrk="1" hangingPunct="1">
              <a:lnSpc>
                <a:spcPct val="110000"/>
              </a:lnSpc>
              <a:buSzTx/>
              <a:buFont typeface="Arial" charset="0"/>
              <a:buAutoNum type="arabicParenR"/>
            </a:pPr>
            <a:r>
              <a:rPr lang="zh-TW" altLang="en-US" smtClean="0"/>
              <a:t>不同的資本財可以組合成不同的生產過程，雖然有些組合沒有意義。</a:t>
            </a:r>
            <a:endParaRPr lang="en-US" altLang="zh-TW" smtClean="0"/>
          </a:p>
          <a:p>
            <a:pPr marL="609600" indent="-609600" eaLnBrk="1" hangingPunct="1">
              <a:lnSpc>
                <a:spcPct val="110000"/>
              </a:lnSpc>
              <a:buSzTx/>
              <a:buFont typeface="Arial" charset="0"/>
              <a:buAutoNum type="arabicParenR"/>
            </a:pPr>
            <a:r>
              <a:rPr lang="zh-TW" altLang="en-US" smtClean="0"/>
              <a:t>資本財的組合是無限多的。</a:t>
            </a:r>
            <a:endParaRPr lang="zh-TW" altLang="zh-TW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3B21009-5F83-42AE-8F30-2131C5EE919C}" type="slidenum">
              <a:rPr lang="en-US" altLang="zh-TW" smtClean="0"/>
              <a:pPr/>
              <a:t>33</a:t>
            </a:fld>
            <a:endParaRPr lang="en-US" altLang="zh-TW" smtClean="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14425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7.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 資本財的報酬率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1571625"/>
            <a:ext cx="8258175" cy="4948238"/>
          </a:xfrm>
        </p:spPr>
        <p:txBody>
          <a:bodyPr/>
          <a:lstStyle/>
          <a:p>
            <a:pPr marL="609600" indent="-609600" eaLnBrk="1" hangingPunct="1">
              <a:lnSpc>
                <a:spcPct val="150000"/>
              </a:lnSpc>
              <a:buSzTx/>
              <a:buFont typeface="Wingdings" pitchFamily="2" charset="2"/>
              <a:buAutoNum type="arabicParenR"/>
            </a:pPr>
            <a:r>
              <a:rPr lang="zh-TW" altLang="en-US" smtClean="0"/>
              <a:t>不同的資本財，因其在生產中的角色不同，其報酬率也不同。</a:t>
            </a:r>
            <a:endParaRPr lang="en-US" altLang="zh-TW" smtClean="0"/>
          </a:p>
          <a:p>
            <a:pPr marL="609600" indent="-609600" eaLnBrk="1" hangingPunct="1">
              <a:lnSpc>
                <a:spcPct val="150000"/>
              </a:lnSpc>
              <a:buSzTx/>
              <a:buFont typeface="Wingdings" pitchFamily="2" charset="2"/>
              <a:buAutoNum type="arabicParenR"/>
            </a:pPr>
            <a:r>
              <a:rPr lang="zh-TW" altLang="en-US" smtClean="0"/>
              <a:t>個人主觀地雇用資本財，包括人力資本財，故其報酬率並非利率。</a:t>
            </a:r>
            <a:endParaRPr lang="en-US" altLang="zh-TW" smtClean="0"/>
          </a:p>
          <a:p>
            <a:pPr marL="609600" indent="-609600" eaLnBrk="1" hangingPunct="1">
              <a:lnSpc>
                <a:spcPct val="150000"/>
              </a:lnSpc>
              <a:buSzTx/>
              <a:buFont typeface="Wingdings" pitchFamily="2" charset="2"/>
              <a:buAutoNum type="arabicParenR"/>
            </a:pPr>
            <a:r>
              <a:rPr lang="zh-TW" altLang="en-US" smtClean="0"/>
              <a:t>利率是資金的借貸價格，在借貸市場中決定。</a:t>
            </a:r>
            <a:endParaRPr lang="en-US" altLang="zh-TW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 idx="4294967295"/>
          </p:nvPr>
        </p:nvSpPr>
        <p:spPr>
          <a:xfrm>
            <a:off x="611188" y="1412875"/>
            <a:ext cx="7931150" cy="3259138"/>
          </a:xfrm>
        </p:spPr>
        <p:txBody>
          <a:bodyPr/>
          <a:lstStyle/>
          <a:p>
            <a:pPr algn="ctr" eaLnBrk="1" hangingPunct="1"/>
            <a:r>
              <a:rPr lang="zh-TW" altLang="en-US" b="1" smtClean="0">
                <a:solidFill>
                  <a:srgbClr val="800080"/>
                </a:solidFill>
              </a:rPr>
              <a:t>四、</a:t>
            </a:r>
            <a:br>
              <a:rPr lang="zh-TW" altLang="en-US" b="1" smtClean="0">
                <a:solidFill>
                  <a:srgbClr val="800080"/>
                </a:solidFill>
              </a:rPr>
            </a:br>
            <a:r>
              <a:rPr lang="zh-TW" altLang="en-US" b="1" smtClean="0">
                <a:solidFill>
                  <a:srgbClr val="800080"/>
                </a:solidFill>
              </a:rPr>
              <a:t> </a:t>
            </a:r>
            <a:br>
              <a:rPr lang="zh-TW" altLang="en-US" b="1" smtClean="0">
                <a:solidFill>
                  <a:srgbClr val="800080"/>
                </a:solidFill>
              </a:rPr>
            </a:br>
            <a:r>
              <a:rPr lang="zh-TW" altLang="en-US" b="1" smtClean="0">
                <a:solidFill>
                  <a:srgbClr val="800080"/>
                </a:solidFill>
              </a:rPr>
              <a:t>資本理論</a:t>
            </a:r>
          </a:p>
        </p:txBody>
      </p:sp>
      <p:sp>
        <p:nvSpPr>
          <p:cNvPr id="38915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6FDA8D4-EF1E-4328-B5C4-556F5861A08C}" type="slidenum">
              <a:rPr lang="en-US" altLang="zh-TW" sz="1200">
                <a:latin typeface="Arial Black" pitchFamily="34" charset="0"/>
              </a:rPr>
              <a:pPr algn="r"/>
              <a:t>34</a:t>
            </a:fld>
            <a:endParaRPr lang="en-US" altLang="zh-TW" sz="120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C1C5961-A650-4BBA-B5AC-0F1008FBCBC8}" type="slidenum">
              <a:rPr lang="en-US" altLang="zh-TW" smtClean="0"/>
              <a:pPr/>
              <a:t>35</a:t>
            </a:fld>
            <a:endParaRPr lang="en-US" altLang="zh-TW" smtClean="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1.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資本理論的問題</a:t>
            </a:r>
            <a:endParaRPr lang="en-US" altLang="zh-TW" sz="4000" b="1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16113"/>
            <a:ext cx="8043862" cy="386715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zh-TW" altLang="en-US" smtClean="0"/>
              <a:t>新古典理論討論同質的資本（財），因此其問題只有</a:t>
            </a:r>
            <a:r>
              <a:rPr lang="zh-TW" altLang="en-US" smtClean="0">
                <a:solidFill>
                  <a:srgbClr val="660066"/>
                </a:solidFill>
              </a:rPr>
              <a:t>資本（財）的最適數量問題</a:t>
            </a:r>
            <a:r>
              <a:rPr lang="zh-TW" altLang="en-US" smtClean="0"/>
              <a:t>。</a:t>
            </a:r>
            <a:endParaRPr lang="en-US" altLang="zh-TW" smtClean="0"/>
          </a:p>
          <a:p>
            <a:pPr eaLnBrk="1" hangingPunct="1">
              <a:lnSpc>
                <a:spcPct val="150000"/>
              </a:lnSpc>
            </a:pPr>
            <a:r>
              <a:rPr lang="zh-TW" altLang="en-US" smtClean="0"/>
              <a:t>奧派的資本財因具有結構性，故其問題在於</a:t>
            </a:r>
            <a:r>
              <a:rPr lang="zh-TW" altLang="en-US" smtClean="0">
                <a:solidFill>
                  <a:srgbClr val="660066"/>
                </a:solidFill>
              </a:rPr>
              <a:t>資本財（內嵌知識）的分工、演化與結合問題</a:t>
            </a:r>
            <a:r>
              <a:rPr lang="zh-TW" altLang="en-US" smtClean="0"/>
              <a:t>。</a:t>
            </a:r>
            <a:endParaRPr lang="zh-TW" altLang="zh-TW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5BA0CFD-2654-42B7-8876-AFBC6BD458B0}" type="slidenum">
              <a:rPr lang="en-US" altLang="zh-TW" smtClean="0"/>
              <a:pPr/>
              <a:t>36</a:t>
            </a:fld>
            <a:endParaRPr lang="en-US" altLang="zh-TW" smtClean="0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14425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2.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 知識的分工與組合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643063"/>
            <a:ext cx="8229600" cy="4152900"/>
          </a:xfrm>
        </p:spPr>
        <p:txBody>
          <a:bodyPr/>
          <a:lstStyle/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勞動分工，發展成勞動專業化。</a:t>
            </a:r>
            <a:endParaRPr lang="en-US" altLang="zh-TW" smtClean="0">
              <a:latin typeface="新細明體" pitchFamily="18" charset="-120"/>
            </a:endParaRPr>
          </a:p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勞動專業化，發展成知識分工，同時也創造新知識和雛形資本財。</a:t>
            </a:r>
            <a:endParaRPr lang="en-US" altLang="zh-TW" smtClean="0">
              <a:latin typeface="新細明體" pitchFamily="18" charset="-120"/>
            </a:endParaRPr>
          </a:p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雛形資本財，在公開的修正與改進下，接納異質知識而進一步發展。</a:t>
            </a:r>
            <a:endParaRPr lang="en-US" altLang="zh-TW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C2CF886-D1D3-46E2-BEF9-02AEBF9ABCEA}" type="slidenum">
              <a:rPr lang="en-US" altLang="zh-TW" smtClean="0"/>
              <a:pPr/>
              <a:t>37</a:t>
            </a:fld>
            <a:endParaRPr lang="en-US" altLang="zh-TW" smtClean="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14425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3.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內嵌知識的更新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643063"/>
            <a:ext cx="8229600" cy="4152900"/>
          </a:xfrm>
        </p:spPr>
        <p:txBody>
          <a:bodyPr/>
          <a:lstStyle/>
          <a:p>
            <a:pPr marL="609600" indent="-609600" eaLnBrk="1" hangingPunct="1">
              <a:lnSpc>
                <a:spcPct val="150000"/>
              </a:lnSpc>
            </a:pPr>
            <a:r>
              <a:rPr lang="zh-TW" altLang="en-US" smtClean="0">
                <a:latin typeface="新細明體" pitchFamily="18" charset="-120"/>
              </a:rPr>
              <a:t>資本財：異質知識的組合</a:t>
            </a:r>
            <a:endParaRPr lang="en-US" altLang="zh-TW" smtClean="0">
              <a:latin typeface="新細明體" pitchFamily="18" charset="-120"/>
            </a:endParaRPr>
          </a:p>
          <a:p>
            <a:pPr marL="609600" indent="-609600" eaLnBrk="1" hangingPunct="1">
              <a:lnSpc>
                <a:spcPct val="150000"/>
              </a:lnSpc>
            </a:pPr>
            <a:r>
              <a:rPr lang="zh-TW" altLang="en-US" smtClean="0">
                <a:latin typeface="新細明體" pitchFamily="18" charset="-120"/>
              </a:rPr>
              <a:t>資本財的演進：</a:t>
            </a:r>
            <a:r>
              <a:rPr lang="en-US" altLang="zh-TW" smtClean="0">
                <a:latin typeface="新細明體" pitchFamily="18" charset="-120"/>
              </a:rPr>
              <a:t>Baetjer,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(1999,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2000)</a:t>
            </a:r>
          </a:p>
          <a:p>
            <a:pPr marL="933450" lvl="1" indent="-533400" eaLnBrk="1" hangingPunct="1">
              <a:lnSpc>
                <a:spcPct val="150000"/>
              </a:lnSpc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mtClean="0">
                <a:latin typeface="新細明體" pitchFamily="18" charset="-120"/>
              </a:rPr>
              <a:t>內嵌知識被更新（資本財的單線演進）</a:t>
            </a:r>
            <a:endParaRPr lang="en-US" altLang="zh-TW" smtClean="0">
              <a:latin typeface="新細明體" pitchFamily="18" charset="-120"/>
            </a:endParaRPr>
          </a:p>
          <a:p>
            <a:pPr marL="933450" lvl="1" indent="-533400" eaLnBrk="1" hangingPunct="1">
              <a:lnSpc>
                <a:spcPct val="150000"/>
              </a:lnSpc>
              <a:buClr>
                <a:srgbClr val="06662F"/>
              </a:buClr>
              <a:buSzTx/>
              <a:buFont typeface="Arial" charset="0"/>
              <a:buAutoNum type="circleNumWdWhitePlain"/>
            </a:pPr>
            <a:r>
              <a:rPr lang="zh-TW" altLang="en-US" smtClean="0">
                <a:latin typeface="新細明體" pitchFamily="18" charset="-120"/>
              </a:rPr>
              <a:t>內嵌新的異質知識（資本財的複雜演進）</a:t>
            </a:r>
            <a:endParaRPr lang="zh-TW" altLang="zh-TW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16A35EE-04CB-4772-A162-E2DC8193BB45}" type="slidenum">
              <a:rPr lang="en-US" altLang="zh-TW" smtClean="0"/>
              <a:pPr/>
              <a:t>38</a:t>
            </a:fld>
            <a:endParaRPr lang="en-US" altLang="zh-TW" smtClean="0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14425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4.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構思（</a:t>
            </a:r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Idea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 ）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zh-TW" smtClean="0">
                <a:latin typeface="新細明體" pitchFamily="18" charset="-120"/>
              </a:rPr>
              <a:t>Baetjer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and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Lewin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(2005)</a:t>
            </a:r>
          </a:p>
          <a:p>
            <a:pPr eaLnBrk="1" hangingPunct="1">
              <a:lnSpc>
                <a:spcPct val="150000"/>
              </a:lnSpc>
            </a:pPr>
            <a:r>
              <a:rPr lang="zh-TW" altLang="en-US" b="1" smtClean="0">
                <a:solidFill>
                  <a:srgbClr val="660066"/>
                </a:solidFill>
                <a:latin typeface="新細明體" pitchFamily="18" charset="-120"/>
              </a:rPr>
              <a:t>構思（ </a:t>
            </a:r>
            <a:r>
              <a:rPr lang="en-US" altLang="zh-TW" smtClean="0">
                <a:latin typeface="新細明體" pitchFamily="18" charset="-120"/>
              </a:rPr>
              <a:t>Idea</a:t>
            </a:r>
            <a:r>
              <a:rPr lang="zh-TW" altLang="en-US" b="1" smtClean="0">
                <a:solidFill>
                  <a:srgbClr val="660066"/>
                </a:solidFill>
                <a:latin typeface="新細明體" pitchFamily="18" charset="-120"/>
              </a:rPr>
              <a:t> ）</a:t>
            </a:r>
            <a:r>
              <a:rPr lang="zh-TW" altLang="en-US" smtClean="0">
                <a:latin typeface="新細明體" pitchFamily="18" charset="-120"/>
              </a:rPr>
              <a:t>：對內嵌知識重新組合的建議</a:t>
            </a:r>
            <a:r>
              <a:rPr lang="zh-TW" altLang="en-US" b="1" smtClean="0">
                <a:solidFill>
                  <a:srgbClr val="660066"/>
                </a:solidFill>
                <a:latin typeface="新細明體" pitchFamily="18" charset="-120"/>
              </a:rPr>
              <a:t>。</a:t>
            </a:r>
            <a:endParaRPr lang="en-US" altLang="zh-TW" smtClean="0">
              <a:latin typeface="新細明體" pitchFamily="18" charset="-120"/>
            </a:endParaRPr>
          </a:p>
          <a:p>
            <a:pPr eaLnBrk="1" hangingPunct="1">
              <a:lnSpc>
                <a:spcPct val="150000"/>
              </a:lnSpc>
            </a:pPr>
            <a:r>
              <a:rPr lang="zh-TW" altLang="en-US" smtClean="0">
                <a:latin typeface="新細明體" pitchFamily="18" charset="-120"/>
              </a:rPr>
              <a:t>創新：外在知識的預期重新組合，並預期會有正利潤的</a:t>
            </a:r>
            <a:r>
              <a:rPr lang="zh-TW" altLang="en-US" b="1" smtClean="0">
                <a:solidFill>
                  <a:srgbClr val="660066"/>
                </a:solidFill>
                <a:latin typeface="新細明體" pitchFamily="18" charset="-120"/>
              </a:rPr>
              <a:t>構思。</a:t>
            </a:r>
            <a:endParaRPr lang="zh-TW" altLang="zh-TW" b="1" smtClean="0">
              <a:solidFill>
                <a:srgbClr val="660066"/>
              </a:solidFill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D23B9DE-6C90-4F44-996B-DA3A4FA9F6C2}" type="slidenum">
              <a:rPr lang="en-US" altLang="zh-TW" smtClean="0"/>
              <a:pPr/>
              <a:t>39</a:t>
            </a:fld>
            <a:endParaRPr lang="en-US" altLang="zh-TW" smtClean="0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14425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5.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資本財的演進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714500"/>
            <a:ext cx="8229600" cy="3886200"/>
          </a:xfrm>
        </p:spPr>
        <p:txBody>
          <a:bodyPr/>
          <a:lstStyle/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嘗試將構思具體化成雛形的資本財。</a:t>
            </a:r>
            <a:endParaRPr lang="en-US" altLang="zh-TW" smtClean="0">
              <a:latin typeface="新細明體" pitchFamily="18" charset="-120"/>
            </a:endParaRPr>
          </a:p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將雛形資本財開放，允許零散知識的合併（利用）。</a:t>
            </a:r>
            <a:endParaRPr lang="en-US" altLang="zh-TW" smtClean="0">
              <a:latin typeface="新細明體" pitchFamily="18" charset="-120"/>
            </a:endParaRPr>
          </a:p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將資本財設計成「主版</a:t>
            </a:r>
            <a:r>
              <a:rPr lang="en-US" altLang="zh-TW" smtClean="0">
                <a:latin typeface="新細明體" pitchFamily="18" charset="-120"/>
              </a:rPr>
              <a:t>--</a:t>
            </a:r>
            <a:r>
              <a:rPr lang="zh-TW" altLang="en-US" smtClean="0">
                <a:latin typeface="新細明體" pitchFamily="18" charset="-120"/>
              </a:rPr>
              <a:t>模組」的架構，允許各模組的獨力發展</a:t>
            </a:r>
            <a:endParaRPr lang="zh-TW" altLang="zh-TW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C32AD4B-8C82-4C2A-9CF6-D230867FB64A}" type="slidenum">
              <a:rPr lang="en-US" altLang="zh-TW" smtClean="0"/>
              <a:pPr/>
              <a:t>4</a:t>
            </a:fld>
            <a:endParaRPr lang="en-US" altLang="zh-TW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85863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1.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 </a:t>
            </a:r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A. Smith</a:t>
            </a:r>
            <a:endParaRPr lang="zh-TW" altLang="en-US" sz="4000" b="1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00188"/>
            <a:ext cx="8329613" cy="5143500"/>
          </a:xfrm>
        </p:spPr>
        <p:txBody>
          <a:bodyPr/>
          <a:lstStyle/>
          <a:p>
            <a:pPr eaLnBrk="1" hangingPunct="1"/>
            <a:r>
              <a:rPr lang="en-US" altLang="zh-TW" smtClean="0">
                <a:latin typeface="新細明體" pitchFamily="18" charset="-120"/>
                <a:sym typeface="Wingdings" pitchFamily="2" charset="2"/>
              </a:rPr>
              <a:t>The </a:t>
            </a:r>
            <a:r>
              <a:rPr lang="en-US" altLang="zh-TW" smtClean="0">
                <a:solidFill>
                  <a:schemeClr val="tx2"/>
                </a:solidFill>
                <a:latin typeface="新細明體" pitchFamily="18" charset="-120"/>
                <a:sym typeface="Wingdings" pitchFamily="2" charset="2"/>
              </a:rPr>
              <a:t>annual product of the land and labor of any nation can be increases in its value…by increasing either the </a:t>
            </a:r>
            <a:r>
              <a:rPr lang="en-US" altLang="zh-TW" smtClean="0">
                <a:solidFill>
                  <a:srgbClr val="FF0000"/>
                </a:solidFill>
                <a:latin typeface="新細明體" pitchFamily="18" charset="-120"/>
                <a:sym typeface="Wingdings" pitchFamily="2" charset="2"/>
              </a:rPr>
              <a:t>number</a:t>
            </a:r>
            <a:r>
              <a:rPr lang="en-US" altLang="zh-TW" smtClean="0">
                <a:solidFill>
                  <a:schemeClr val="tx2"/>
                </a:solidFill>
                <a:latin typeface="新細明體" pitchFamily="18" charset="-120"/>
                <a:sym typeface="Wingdings" pitchFamily="2" charset="2"/>
              </a:rPr>
              <a:t> of its productive labors, or the productive </a:t>
            </a:r>
            <a:r>
              <a:rPr lang="en-US" altLang="zh-TW" smtClean="0">
                <a:solidFill>
                  <a:srgbClr val="FF0000"/>
                </a:solidFill>
                <a:latin typeface="新細明體" pitchFamily="18" charset="-120"/>
                <a:sym typeface="Wingdings" pitchFamily="2" charset="2"/>
              </a:rPr>
              <a:t>powers</a:t>
            </a:r>
            <a:r>
              <a:rPr lang="en-US" altLang="zh-TW" b="1" smtClean="0">
                <a:solidFill>
                  <a:schemeClr val="tx2"/>
                </a:solidFill>
                <a:latin typeface="新細明體" pitchFamily="18" charset="-120"/>
                <a:sym typeface="Wingdings" pitchFamily="2" charset="2"/>
              </a:rPr>
              <a:t> </a:t>
            </a:r>
            <a:r>
              <a:rPr lang="en-US" altLang="zh-TW" smtClean="0">
                <a:solidFill>
                  <a:schemeClr val="tx2"/>
                </a:solidFill>
                <a:latin typeface="新細明體" pitchFamily="18" charset="-120"/>
                <a:sym typeface="Wingdings" pitchFamily="2" charset="2"/>
              </a:rPr>
              <a:t>of those laborers who had before been employed</a:t>
            </a:r>
            <a:r>
              <a:rPr lang="en-US" altLang="zh-TW" smtClean="0">
                <a:latin typeface="新細明體" pitchFamily="18" charset="-120"/>
                <a:sym typeface="Wingdings" pitchFamily="2" charset="2"/>
              </a:rPr>
              <a:t>. The number of productive laborers, it is evident, can never be much increases, </a:t>
            </a:r>
            <a:r>
              <a:rPr lang="en-US" altLang="zh-TW" smtClean="0">
                <a:solidFill>
                  <a:srgbClr val="FF0000"/>
                </a:solidFill>
                <a:latin typeface="新細明體" pitchFamily="18" charset="-120"/>
                <a:sym typeface="Wingdings" pitchFamily="2" charset="2"/>
              </a:rPr>
              <a:t>but in consequences of an increase </a:t>
            </a:r>
            <a:r>
              <a:rPr lang="en-US" altLang="zh-TW" b="1" smtClean="0">
                <a:solidFill>
                  <a:srgbClr val="FF0000"/>
                </a:solidFill>
                <a:latin typeface="新細明體" pitchFamily="18" charset="-120"/>
                <a:sym typeface="Wingdings" pitchFamily="2" charset="2"/>
              </a:rPr>
              <a:t>of capital, or of the fund </a:t>
            </a:r>
            <a:r>
              <a:rPr lang="en-US" altLang="zh-TW" smtClean="0">
                <a:solidFill>
                  <a:srgbClr val="FF0000"/>
                </a:solidFill>
                <a:latin typeface="新細明體" pitchFamily="18" charset="-120"/>
                <a:sym typeface="Wingdings" pitchFamily="2" charset="2"/>
              </a:rPr>
              <a:t>destined for maintaining them.</a:t>
            </a:r>
            <a:r>
              <a:rPr lang="en-US" altLang="zh-TW" i="1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  <a:sym typeface="Wingdings" pitchFamily="2" charset="2"/>
              </a:rPr>
              <a:t>(</a:t>
            </a:r>
            <a:r>
              <a:rPr lang="en-US" altLang="zh-TW" i="1" smtClean="0">
                <a:latin typeface="新細明體" pitchFamily="18" charset="-120"/>
              </a:rPr>
              <a:t>W</a:t>
            </a:r>
            <a:r>
              <a:rPr lang="en-US" altLang="zh-TW" i="1" smtClean="0">
                <a:latin typeface="新細明體" pitchFamily="18" charset="-120"/>
                <a:sym typeface="Wingdings" pitchFamily="2" charset="2"/>
              </a:rPr>
              <a:t>N , p.</a:t>
            </a:r>
            <a:r>
              <a:rPr lang="en-US" altLang="zh-TW" smtClean="0">
                <a:latin typeface="新細明體" pitchFamily="18" charset="-120"/>
                <a:sym typeface="Wingdings" pitchFamily="2" charset="2"/>
              </a:rPr>
              <a:t>343):</a:t>
            </a:r>
            <a:endParaRPr lang="zh-TW" altLang="zh-TW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2770C96-110E-4C4B-9E3B-60620CF08A95}" type="slidenum">
              <a:rPr lang="en-US" altLang="zh-TW" smtClean="0"/>
              <a:pPr/>
              <a:t>40</a:t>
            </a:fld>
            <a:endParaRPr lang="en-US" altLang="zh-TW" smtClean="0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8229600" cy="1114425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6.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模組化的優點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031162" cy="4371975"/>
          </a:xfrm>
        </p:spPr>
        <p:txBody>
          <a:bodyPr/>
          <a:lstStyle/>
          <a:p>
            <a:pPr marL="66675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降低參與改進的進入成本。</a:t>
            </a:r>
            <a:endParaRPr lang="en-US" altLang="zh-TW" smtClean="0">
              <a:latin typeface="新細明體" pitchFamily="18" charset="-120"/>
            </a:endParaRPr>
          </a:p>
          <a:p>
            <a:pPr marL="66675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有利於知識專業化的發展。</a:t>
            </a:r>
            <a:endParaRPr lang="en-US" altLang="zh-TW" smtClean="0">
              <a:latin typeface="新細明體" pitchFamily="18" charset="-120"/>
            </a:endParaRPr>
          </a:p>
          <a:p>
            <a:pPr marL="66675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有利於模組的改進。</a:t>
            </a:r>
            <a:endParaRPr lang="en-US" altLang="zh-TW" smtClean="0">
              <a:latin typeface="新細明體" pitchFamily="18" charset="-120"/>
            </a:endParaRPr>
          </a:p>
          <a:p>
            <a:pPr marL="66675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保護參與者的知識產權。</a:t>
            </a:r>
            <a:endParaRPr lang="en-US" altLang="zh-TW" smtClean="0">
              <a:latin typeface="新細明體" pitchFamily="18" charset="-120"/>
            </a:endParaRPr>
          </a:p>
          <a:p>
            <a:pPr marL="66675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降低資本全面更新的成本。</a:t>
            </a:r>
            <a:endParaRPr lang="zh-TW" altLang="zh-TW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29F0348-7186-4A8A-BF47-8A5B64D58C3D}" type="slidenum">
              <a:rPr lang="en-US" altLang="zh-TW" smtClean="0"/>
              <a:pPr/>
              <a:t>41</a:t>
            </a:fld>
            <a:endParaRPr lang="en-US" altLang="zh-TW" smtClean="0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14425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7.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資本的全面更新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785938"/>
            <a:ext cx="8229600" cy="3886200"/>
          </a:xfrm>
        </p:spPr>
        <p:txBody>
          <a:bodyPr/>
          <a:lstStyle/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在資本財「主版</a:t>
            </a:r>
            <a:r>
              <a:rPr lang="en-US" altLang="zh-TW" smtClean="0">
                <a:latin typeface="新細明體" pitchFamily="18" charset="-120"/>
              </a:rPr>
              <a:t>--</a:t>
            </a:r>
            <a:r>
              <a:rPr lang="zh-TW" altLang="en-US" smtClean="0">
                <a:latin typeface="新細明體" pitchFamily="18" charset="-120"/>
              </a:rPr>
              <a:t>模組」化後，各模組將獨力發展，進展差異不一。</a:t>
            </a:r>
            <a:endParaRPr lang="en-US" altLang="zh-TW" smtClean="0">
              <a:latin typeface="新細明體" pitchFamily="18" charset="-120"/>
            </a:endParaRPr>
          </a:p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b="1" smtClean="0">
                <a:solidFill>
                  <a:srgbClr val="660066"/>
                </a:solidFill>
                <a:latin typeface="新細明體" pitchFamily="18" charset="-120"/>
              </a:rPr>
              <a:t>當多數</a:t>
            </a:r>
            <a:r>
              <a:rPr lang="zh-TW" altLang="en-US" smtClean="0">
                <a:latin typeface="新細明體" pitchFamily="18" charset="-120"/>
              </a:rPr>
              <a:t>模組進步等先一段距離或某些模組呈現進步遲緩時，主版重新設計。</a:t>
            </a:r>
            <a:endParaRPr lang="en-US" altLang="zh-TW" smtClean="0">
              <a:latin typeface="新細明體" pitchFamily="18" charset="-120"/>
            </a:endParaRPr>
          </a:p>
          <a:p>
            <a:pPr marL="609600" indent="-609600" eaLnBrk="1" hangingPunct="1">
              <a:lnSpc>
                <a:spcPct val="150000"/>
              </a:lnSpc>
              <a:buSzTx/>
              <a:buFont typeface="Arial" charset="0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各模組在新主版下繼續發展。</a:t>
            </a:r>
            <a:endParaRPr lang="en-US" altLang="zh-TW" smtClean="0">
              <a:latin typeface="新細明體" pitchFamily="18" charset="-120"/>
            </a:endParaRPr>
          </a:p>
          <a:p>
            <a:pPr marL="609600" indent="-609600" eaLnBrk="1" hangingPunct="1">
              <a:buSzTx/>
              <a:buFont typeface="Wingdings" pitchFamily="2" charset="2"/>
              <a:buAutoNum type="arabicParenR"/>
            </a:pPr>
            <a:endParaRPr lang="zh-TW" altLang="zh-TW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 idx="4294967295"/>
          </p:nvPr>
        </p:nvSpPr>
        <p:spPr>
          <a:xfrm>
            <a:off x="611188" y="1412875"/>
            <a:ext cx="7931150" cy="3259138"/>
          </a:xfrm>
        </p:spPr>
        <p:txBody>
          <a:bodyPr/>
          <a:lstStyle/>
          <a:p>
            <a:pPr algn="ctr" eaLnBrk="1" hangingPunct="1"/>
            <a:r>
              <a:rPr lang="zh-TW" altLang="en-US" b="1" smtClean="0">
                <a:solidFill>
                  <a:srgbClr val="800080"/>
                </a:solidFill>
              </a:rPr>
              <a:t>五、</a:t>
            </a:r>
            <a:br>
              <a:rPr lang="zh-TW" altLang="en-US" b="1" smtClean="0">
                <a:solidFill>
                  <a:srgbClr val="800080"/>
                </a:solidFill>
              </a:rPr>
            </a:br>
            <a:r>
              <a:rPr lang="zh-TW" altLang="en-US" b="1" smtClean="0">
                <a:solidFill>
                  <a:srgbClr val="800080"/>
                </a:solidFill>
              </a:rPr>
              <a:t> </a:t>
            </a:r>
            <a:br>
              <a:rPr lang="zh-TW" altLang="en-US" b="1" smtClean="0">
                <a:solidFill>
                  <a:srgbClr val="800080"/>
                </a:solidFill>
              </a:rPr>
            </a:br>
            <a:r>
              <a:rPr lang="zh-TW" altLang="en-US" b="1" smtClean="0">
                <a:solidFill>
                  <a:srgbClr val="800080"/>
                </a:solidFill>
              </a:rPr>
              <a:t>定靜狀態</a:t>
            </a:r>
            <a:endParaRPr lang="zh-TW" altLang="en-US" b="1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47107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C57F5BB-117D-4794-85A9-5724C114AE27}" type="slidenum">
              <a:rPr lang="en-US" altLang="zh-TW" sz="1200">
                <a:latin typeface="Arial Black" pitchFamily="34" charset="0"/>
              </a:rPr>
              <a:pPr algn="r"/>
              <a:t>42</a:t>
            </a:fld>
            <a:endParaRPr lang="en-US" altLang="zh-TW" sz="120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18488" cy="811213"/>
          </a:xfrm>
        </p:spPr>
        <p:txBody>
          <a:bodyPr/>
          <a:lstStyle/>
          <a:p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1. </a:t>
            </a:r>
            <a:r>
              <a:rPr lang="zh-TW" altLang="zh-TW" sz="4000" b="1" smtClean="0">
                <a:solidFill>
                  <a:srgbClr val="660066"/>
                </a:solidFill>
                <a:latin typeface="新細明體" pitchFamily="18" charset="-120"/>
              </a:rPr>
              <a:t>定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靜</a:t>
            </a:r>
            <a:r>
              <a:rPr lang="zh-TW" altLang="zh-TW" sz="4000" b="1" smtClean="0">
                <a:solidFill>
                  <a:srgbClr val="660066"/>
                </a:solidFill>
                <a:latin typeface="新細明體" pitchFamily="18" charset="-120"/>
              </a:rPr>
              <a:t>經濟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 </a:t>
            </a:r>
            <a:r>
              <a:rPr lang="zh-TW" altLang="zh-TW" sz="4000" b="1" smtClean="0">
                <a:solidFill>
                  <a:srgbClr val="660066"/>
                </a:solidFill>
                <a:latin typeface="新細明體" pitchFamily="18" charset="-120"/>
              </a:rPr>
              <a:t>(stationary economy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)</a:t>
            </a:r>
            <a:endParaRPr lang="en-US" altLang="zh-TW" sz="4000" b="1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7993062" cy="4824412"/>
          </a:xfrm>
        </p:spPr>
        <p:txBody>
          <a:bodyPr/>
          <a:lstStyle/>
          <a:p>
            <a:pPr marL="609600" indent="-609600">
              <a:lnSpc>
                <a:spcPct val="110000"/>
              </a:lnSpc>
            </a:pPr>
            <a:r>
              <a:rPr lang="en-US" altLang="zh-TW" smtClean="0">
                <a:latin typeface="新細明體" pitchFamily="18" charset="-120"/>
              </a:rPr>
              <a:t>A. Smith </a:t>
            </a:r>
            <a:r>
              <a:rPr lang="zh-TW" altLang="en-US" smtClean="0">
                <a:latin typeface="新細明體" pitchFamily="18" charset="-120"/>
              </a:rPr>
              <a:t>（</a:t>
            </a:r>
            <a:r>
              <a:rPr lang="en-US" altLang="zh-TW" smtClean="0">
                <a:latin typeface="新細明體" pitchFamily="18" charset="-120"/>
              </a:rPr>
              <a:t>WN</a:t>
            </a:r>
            <a:r>
              <a:rPr lang="zh-TW" altLang="en-US" smtClean="0">
                <a:latin typeface="新細明體" pitchFamily="18" charset="-120"/>
              </a:rPr>
              <a:t>）的定義：國家的財富與其</a:t>
            </a:r>
            <a:r>
              <a:rPr lang="zh-TW" altLang="en-US" b="1" smtClean="0">
                <a:latin typeface="新細明體" pitchFamily="18" charset="-120"/>
              </a:rPr>
              <a:t>法律與制度</a:t>
            </a:r>
            <a:r>
              <a:rPr lang="zh-TW" altLang="en-US" smtClean="0">
                <a:latin typeface="新細明體" pitchFamily="18" charset="-120"/>
              </a:rPr>
              <a:t>（</a:t>
            </a:r>
            <a:r>
              <a:rPr lang="en-US" altLang="zh-TW" smtClean="0">
                <a:latin typeface="新細明體" pitchFamily="18" charset="-120"/>
              </a:rPr>
              <a:t>bk i, ch viii</a:t>
            </a:r>
            <a:r>
              <a:rPr lang="zh-TW" altLang="en-US" smtClean="0">
                <a:latin typeface="新細明體" pitchFamily="18" charset="-120"/>
              </a:rPr>
              <a:t>）</a:t>
            </a:r>
            <a:r>
              <a:rPr lang="zh-TW" altLang="en-US" b="1" smtClean="0">
                <a:latin typeface="新細明體" pitchFamily="18" charset="-120"/>
              </a:rPr>
              <a:t>或土地與氣候</a:t>
            </a:r>
            <a:r>
              <a:rPr lang="zh-TW" altLang="en-US" smtClean="0">
                <a:latin typeface="新細明體" pitchFamily="18" charset="-120"/>
              </a:rPr>
              <a:t>（</a:t>
            </a:r>
            <a:r>
              <a:rPr lang="en-US" altLang="zh-TW" smtClean="0">
                <a:latin typeface="新細明體" pitchFamily="18" charset="-120"/>
              </a:rPr>
              <a:t>bk i, ch ix</a:t>
            </a:r>
            <a:r>
              <a:rPr lang="zh-TW" altLang="en-US" smtClean="0">
                <a:latin typeface="新細明體" pitchFamily="18" charset="-120"/>
              </a:rPr>
              <a:t>）完全匹配時的狀態。</a:t>
            </a:r>
          </a:p>
          <a:p>
            <a:pPr marL="990600" lvl="1" indent="-533400">
              <a:lnSpc>
                <a:spcPct val="110000"/>
              </a:lnSpc>
              <a:buClr>
                <a:srgbClr val="06662F"/>
              </a:buClr>
              <a:buFont typeface="Wingdings" pitchFamily="2" charset="2"/>
              <a:buAutoNum type="circleNumWdWhitePlain"/>
            </a:pPr>
            <a:r>
              <a:rPr lang="zh-TW" altLang="en-US" smtClean="0">
                <a:latin typeface="新細明體" pitchFamily="18" charset="-120"/>
              </a:rPr>
              <a:t>他以中國為例。</a:t>
            </a:r>
          </a:p>
          <a:p>
            <a:pPr marL="990600" lvl="1" indent="-533400">
              <a:lnSpc>
                <a:spcPct val="110000"/>
              </a:lnSpc>
              <a:buClr>
                <a:srgbClr val="06662F"/>
              </a:buClr>
              <a:buFont typeface="Wingdings" pitchFamily="2" charset="2"/>
              <a:buAutoNum type="circleNumWdWhitePlain"/>
            </a:pPr>
            <a:r>
              <a:rPr lang="zh-TW" altLang="en-US" b="1" smtClean="0">
                <a:solidFill>
                  <a:srgbClr val="660066"/>
                </a:solidFill>
                <a:latin typeface="新細明體" pitchFamily="18" charset="-120"/>
              </a:rPr>
              <a:t>定靜經濟</a:t>
            </a:r>
            <a:r>
              <a:rPr lang="zh-TW" altLang="en-US" smtClean="0">
                <a:latin typeface="新細明體" pitchFamily="18" charset="-120"/>
              </a:rPr>
              <a:t>下無風險，故工資和利潤都是低的。</a:t>
            </a:r>
          </a:p>
          <a:p>
            <a:pPr marL="609600" indent="-609600">
              <a:lnSpc>
                <a:spcPct val="110000"/>
              </a:lnSpc>
            </a:pPr>
            <a:r>
              <a:rPr lang="en-US" altLang="zh-TW" smtClean="0">
                <a:latin typeface="新細明體" pitchFamily="18" charset="-120"/>
              </a:rPr>
              <a:t>Smith</a:t>
            </a:r>
            <a:r>
              <a:rPr lang="zh-TW" altLang="en-US" smtClean="0">
                <a:latin typeface="新細明體" pitchFamily="18" charset="-120"/>
              </a:rPr>
              <a:t>認為快速進步才會提升工資，希望以</a:t>
            </a:r>
            <a:r>
              <a:rPr lang="zh-TW" altLang="en-US" b="1" smtClean="0">
                <a:latin typeface="新細明體" pitchFamily="18" charset="-120"/>
              </a:rPr>
              <a:t>法律與制度的改變去促進進步</a:t>
            </a:r>
            <a:r>
              <a:rPr lang="zh-TW" altLang="en-US" smtClean="0">
                <a:latin typeface="新細明體" pitchFamily="18" charset="-120"/>
              </a:rPr>
              <a:t>。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55675"/>
          </a:xfrm>
        </p:spPr>
        <p:txBody>
          <a:bodyPr/>
          <a:lstStyle/>
          <a:p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1.1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悲慘的定靜狀態</a:t>
            </a:r>
            <a:endParaRPr lang="en-US" altLang="zh-TW" sz="4000" b="1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341438"/>
            <a:ext cx="8424863" cy="4968875"/>
          </a:xfrm>
        </p:spPr>
        <p:txBody>
          <a:bodyPr/>
          <a:lstStyle/>
          <a:p>
            <a:pPr marL="609600" indent="-609600">
              <a:buClr>
                <a:srgbClr val="06662F"/>
              </a:buClr>
              <a:buFont typeface="Wingdings" pitchFamily="2" charset="2"/>
              <a:buAutoNum type="arabicParenR"/>
              <a:defRPr/>
            </a:pPr>
            <a:r>
              <a:rPr lang="zh-TW" altLang="en-US" dirty="0" smtClean="0">
                <a:latin typeface="新細明體" pitchFamily="18" charset="-120"/>
              </a:rPr>
              <a:t>馬爾薩斯將</a:t>
            </a:r>
            <a:r>
              <a:rPr lang="zh-TW" altLang="en-US" b="1" dirty="0" smtClean="0">
                <a:solidFill>
                  <a:srgbClr val="660066"/>
                </a:solidFill>
                <a:latin typeface="新細明體" pitchFamily="18" charset="-120"/>
              </a:rPr>
              <a:t>定靜經濟</a:t>
            </a:r>
            <a:r>
              <a:rPr lang="zh-TW" altLang="en-US" dirty="0" smtClean="0">
                <a:latin typeface="新細明體" pitchFamily="18" charset="-120"/>
              </a:rPr>
              <a:t>定義在穩定的人口和穩定的消費。</a:t>
            </a:r>
          </a:p>
          <a:p>
            <a:pPr marL="990600" lvl="1" indent="-533400">
              <a:buClr>
                <a:srgbClr val="06662F"/>
              </a:buClr>
              <a:defRPr/>
            </a:pPr>
            <a:r>
              <a:rPr lang="zh-TW" altLang="en-US" dirty="0" smtClean="0">
                <a:latin typeface="新細明體" pitchFamily="18" charset="-120"/>
              </a:rPr>
              <a:t>古典學派關懷的人民是一般百姓，關懷的指標是實質消費，不是</a:t>
            </a:r>
            <a:r>
              <a:rPr lang="en-US" altLang="zh-TW" dirty="0" smtClean="0">
                <a:latin typeface="新細明體" pitchFamily="18" charset="-120"/>
              </a:rPr>
              <a:t>GDP</a:t>
            </a:r>
            <a:r>
              <a:rPr lang="zh-TW" altLang="en-US" dirty="0" smtClean="0">
                <a:latin typeface="新細明體" pitchFamily="18" charset="-120"/>
              </a:rPr>
              <a:t>。</a:t>
            </a:r>
          </a:p>
          <a:p>
            <a:pPr marL="609600" indent="-609600">
              <a:buClr>
                <a:srgbClr val="06662F"/>
              </a:buClr>
              <a:buFont typeface="Wingdings" pitchFamily="2" charset="2"/>
              <a:buAutoNum type="arabicParenR"/>
              <a:defRPr/>
            </a:pPr>
            <a:r>
              <a:rPr lang="zh-TW" altLang="en-US" dirty="0" smtClean="0">
                <a:latin typeface="新細明體" pitchFamily="18" charset="-120"/>
              </a:rPr>
              <a:t>「貧窮陷阱」是「悲慘的</a:t>
            </a:r>
            <a:r>
              <a:rPr lang="zh-TW" altLang="en-US" b="1" dirty="0" smtClean="0">
                <a:solidFill>
                  <a:srgbClr val="660066"/>
                </a:solidFill>
                <a:latin typeface="新細明體" pitchFamily="18" charset="-120"/>
              </a:rPr>
              <a:t>定靜經濟</a:t>
            </a:r>
            <a:r>
              <a:rPr lang="zh-TW" altLang="en-US" dirty="0" smtClean="0">
                <a:latin typeface="新細明體" pitchFamily="18" charset="-120"/>
              </a:rPr>
              <a:t>」 。</a:t>
            </a:r>
            <a:endParaRPr lang="en-US" altLang="zh-TW" dirty="0" smtClean="0">
              <a:latin typeface="新細明體" pitchFamily="18" charset="-120"/>
            </a:endParaRPr>
          </a:p>
          <a:p>
            <a:pPr marL="1009650" lvl="1" indent="-609600">
              <a:buClr>
                <a:srgbClr val="06662F"/>
              </a:buClr>
              <a:defRPr/>
            </a:pPr>
            <a:r>
              <a:rPr lang="zh-TW" altLang="en-US" dirty="0" smtClean="0">
                <a:latin typeface="新細明體" pitchFamily="18" charset="-120"/>
              </a:rPr>
              <a:t>此情況下，邊際生產力隨人口的增加而遞減，直到薪資率降至維生所得（維生消費）。</a:t>
            </a:r>
          </a:p>
          <a:p>
            <a:pPr marL="609600" indent="-609600">
              <a:buClr>
                <a:srgbClr val="06662F"/>
              </a:buClr>
              <a:buFont typeface="Wingdings" pitchFamily="2" charset="2"/>
              <a:buAutoNum type="arabicParenR"/>
              <a:defRPr/>
            </a:pPr>
            <a:r>
              <a:rPr lang="zh-TW" altLang="en-US" dirty="0" smtClean="0">
                <a:latin typeface="新細明體" pitchFamily="18" charset="-120"/>
              </a:rPr>
              <a:t>解決辦法：禁慾，停止人口的成長。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00138"/>
          </a:xfrm>
        </p:spPr>
        <p:txBody>
          <a:bodyPr/>
          <a:lstStyle/>
          <a:p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1.2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人口的意義 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00213"/>
            <a:ext cx="8569325" cy="4897437"/>
          </a:xfrm>
        </p:spPr>
        <p:txBody>
          <a:bodyPr/>
          <a:lstStyle/>
          <a:p>
            <a:pPr marL="609600" indent="-609600">
              <a:lnSpc>
                <a:spcPct val="120000"/>
              </a:lnSpc>
              <a:buFont typeface="Wingdings" pitchFamily="2" charset="2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當時人口增加是常態。</a:t>
            </a:r>
          </a:p>
          <a:p>
            <a:pPr marL="609600" indent="-609600">
              <a:lnSpc>
                <a:spcPct val="120000"/>
              </a:lnSpc>
              <a:buFont typeface="Wingdings" pitchFamily="2" charset="2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人口是古典經濟理論的經濟成長來源，與分工和市場規模息息相關。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00138"/>
          </a:xfrm>
        </p:spPr>
        <p:txBody>
          <a:bodyPr/>
          <a:lstStyle/>
          <a:p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1.3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定靜經濟</a:t>
            </a:r>
            <a:r>
              <a:rPr lang="zh-TW" altLang="en-US" sz="4000" b="1" smtClean="0">
                <a:solidFill>
                  <a:srgbClr val="660066"/>
                </a:solidFill>
              </a:rPr>
              <a:t>的意義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351837" cy="4895850"/>
          </a:xfrm>
        </p:spPr>
        <p:txBody>
          <a:bodyPr/>
          <a:lstStyle/>
          <a:p>
            <a:r>
              <a:rPr lang="en-US" altLang="zh-TW" smtClean="0">
                <a:latin typeface="新細明體" pitchFamily="18" charset="-120"/>
              </a:rPr>
              <a:t>A. Smith </a:t>
            </a:r>
            <a:r>
              <a:rPr lang="zh-TW" altLang="en-US" smtClean="0">
                <a:latin typeface="新細明體" pitchFamily="18" charset="-120"/>
              </a:rPr>
              <a:t>關心的是僵硬的法律與制度會限制經濟的成長（以一般百姓之消費衡量），而人口是經濟成長的正面因素。</a:t>
            </a:r>
          </a:p>
          <a:p>
            <a:r>
              <a:rPr lang="en-US" altLang="zh-TW" smtClean="0">
                <a:latin typeface="新細明體" pitchFamily="18" charset="-120"/>
              </a:rPr>
              <a:t>Ricardo-Malthus</a:t>
            </a:r>
            <a:r>
              <a:rPr lang="zh-TW" altLang="en-US" smtClean="0">
                <a:latin typeface="新細明體" pitchFamily="18" charset="-120"/>
              </a:rPr>
              <a:t>改談土地（資源）的限制，視人口是經濟成長的負面因素。</a:t>
            </a:r>
          </a:p>
          <a:p>
            <a:r>
              <a:rPr lang="en-US" altLang="zh-TW" smtClean="0">
                <a:latin typeface="新細明體" pitchFamily="18" charset="-120"/>
              </a:rPr>
              <a:t>80</a:t>
            </a:r>
            <a:r>
              <a:rPr lang="zh-TW" altLang="en-US" smtClean="0">
                <a:latin typeface="新細明體" pitchFamily="18" charset="-120"/>
              </a:rPr>
              <a:t>年代，</a:t>
            </a:r>
            <a:r>
              <a:rPr lang="en-US" altLang="zh-TW" smtClean="0">
                <a:latin typeface="新細明體" pitchFamily="18" charset="-120"/>
              </a:rPr>
              <a:t>The Club of Rome</a:t>
            </a:r>
            <a:r>
              <a:rPr lang="zh-TW" altLang="en-US" smtClean="0">
                <a:latin typeface="新細明體" pitchFamily="18" charset="-120"/>
              </a:rPr>
              <a:t>把限制因素從土地擴大到所有生產投入的自然資源。接著，美國歷史學派引入生態經濟，進一步擴大限制因素的範圍。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84250"/>
          </a:xfrm>
        </p:spPr>
        <p:txBody>
          <a:bodyPr/>
          <a:lstStyle/>
          <a:p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2.   Mill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的定態 </a:t>
            </a:r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(Steady State)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496300" cy="5040313"/>
          </a:xfrm>
        </p:spPr>
        <p:txBody>
          <a:bodyPr/>
          <a:lstStyle/>
          <a:p>
            <a:pPr marL="609600" indent="-609600">
              <a:lnSpc>
                <a:spcPct val="110000"/>
              </a:lnSpc>
            </a:pPr>
            <a:r>
              <a:rPr lang="en-US" altLang="zh-TW" smtClean="0">
                <a:latin typeface="新細明體" pitchFamily="18" charset="-120"/>
              </a:rPr>
              <a:t>Mill </a:t>
            </a:r>
            <a:r>
              <a:rPr lang="zh-TW" altLang="en-US" smtClean="0">
                <a:latin typeface="新細明體" pitchFamily="18" charset="-120"/>
              </a:rPr>
              <a:t>接受經濟會不斷成長，但成長會趨近於</a:t>
            </a:r>
            <a:r>
              <a:rPr lang="zh-TW" altLang="en-US" b="1" smtClean="0">
                <a:latin typeface="新細明體" pitchFamily="18" charset="-120"/>
              </a:rPr>
              <a:t>歷史終點的定態 </a:t>
            </a:r>
            <a:r>
              <a:rPr lang="en-US" altLang="zh-TW" smtClean="0">
                <a:latin typeface="新細明體" pitchFamily="18" charset="-120"/>
              </a:rPr>
              <a:t>(steady state</a:t>
            </a:r>
            <a:r>
              <a:rPr lang="zh-TW" altLang="en-US" smtClean="0">
                <a:latin typeface="新細明體" pitchFamily="18" charset="-120"/>
              </a:rPr>
              <a:t>，定靜狀態</a:t>
            </a:r>
            <a:r>
              <a:rPr lang="en-US" altLang="zh-TW" smtClean="0">
                <a:latin typeface="新細明體" pitchFamily="18" charset="-120"/>
              </a:rPr>
              <a:t>)</a:t>
            </a:r>
            <a:r>
              <a:rPr lang="zh-TW" altLang="en-US" smtClean="0">
                <a:latin typeface="新細明體" pitchFamily="18" charset="-120"/>
              </a:rPr>
              <a:t> 。</a:t>
            </a:r>
          </a:p>
          <a:p>
            <a:pPr marL="609600" indent="-609600">
              <a:lnSpc>
                <a:spcPct val="110000"/>
              </a:lnSpc>
            </a:pPr>
            <a:r>
              <a:rPr lang="zh-TW" altLang="en-US" smtClean="0">
                <a:latin typeface="新細明體" pitchFamily="18" charset="-120"/>
              </a:rPr>
              <a:t>他是以</a:t>
            </a:r>
            <a:r>
              <a:rPr lang="zh-TW" altLang="en-US" b="1" smtClean="0">
                <a:latin typeface="新細明體" pitchFamily="18" charset="-120"/>
              </a:rPr>
              <a:t>分析</a:t>
            </a:r>
            <a:r>
              <a:rPr lang="zh-TW" altLang="en-US" smtClean="0">
                <a:latin typeface="新細明體" pitchFamily="18" charset="-120"/>
              </a:rPr>
              <a:t>角度切入</a:t>
            </a:r>
            <a:r>
              <a:rPr lang="zh-TW" altLang="en-US" b="1" smtClean="0">
                <a:latin typeface="新細明體" pitchFamily="18" charset="-120"/>
              </a:rPr>
              <a:t>。</a:t>
            </a:r>
            <a:endParaRPr lang="zh-TW" altLang="en-US" smtClean="0">
              <a:latin typeface="新細明體" pitchFamily="18" charset="-120"/>
            </a:endParaRPr>
          </a:p>
          <a:p>
            <a:pPr marL="609600" indent="-609600">
              <a:lnSpc>
                <a:spcPct val="110000"/>
              </a:lnSpc>
            </a:pPr>
            <a:r>
              <a:rPr lang="zh-TW" altLang="en-US" smtClean="0">
                <a:latin typeface="新細明體" pitchFamily="18" charset="-120"/>
              </a:rPr>
              <a:t>概念：經濟結構不再改變，經濟穩定進行，經濟單位反覆行動。</a:t>
            </a:r>
          </a:p>
          <a:p>
            <a:pPr marL="990600" lvl="1" indent="-533400">
              <a:lnSpc>
                <a:spcPct val="110000"/>
              </a:lnSpc>
              <a:buClr>
                <a:srgbClr val="06662F"/>
              </a:buClr>
              <a:buFont typeface="Wingdings" pitchFamily="2" charset="2"/>
              <a:buAutoNum type="circleNumWdWhitePlain"/>
            </a:pPr>
            <a:r>
              <a:rPr lang="zh-TW" altLang="en-US" smtClean="0">
                <a:latin typeface="新細明體" pitchFamily="18" charset="-120"/>
              </a:rPr>
              <a:t>結構：主要是人口，制度很少談。</a:t>
            </a:r>
          </a:p>
          <a:p>
            <a:pPr marL="990600" lvl="1" indent="-533400">
              <a:lnSpc>
                <a:spcPct val="110000"/>
              </a:lnSpc>
              <a:buClr>
                <a:srgbClr val="06662F"/>
              </a:buClr>
              <a:buFont typeface="Wingdings" pitchFamily="2" charset="2"/>
              <a:buAutoNum type="circleNumWdWhitePlain"/>
            </a:pPr>
            <a:r>
              <a:rPr lang="zh-TW" altLang="en-US" smtClean="0">
                <a:latin typeface="新細明體" pitchFamily="18" charset="-120"/>
              </a:rPr>
              <a:t>穩定進行：均衡或朝向均衡。</a:t>
            </a:r>
          </a:p>
          <a:p>
            <a:pPr marL="990600" lvl="1" indent="-533400">
              <a:lnSpc>
                <a:spcPct val="110000"/>
              </a:lnSpc>
              <a:buClr>
                <a:srgbClr val="06662F"/>
              </a:buClr>
              <a:buFont typeface="Wingdings" pitchFamily="2" charset="2"/>
              <a:buAutoNum type="circleNumWdWhitePlain"/>
            </a:pPr>
            <a:r>
              <a:rPr lang="zh-TW" altLang="en-US" smtClean="0">
                <a:latin typeface="新細明體" pitchFamily="18" charset="-120"/>
              </a:rPr>
              <a:t>反覆行動：一代重複一代。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00138"/>
          </a:xfrm>
        </p:spPr>
        <p:txBody>
          <a:bodyPr/>
          <a:lstStyle/>
          <a:p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3.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新古典成長理論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28775"/>
            <a:ext cx="8569325" cy="4968875"/>
          </a:xfrm>
        </p:spPr>
        <p:txBody>
          <a:bodyPr/>
          <a:lstStyle/>
          <a:p>
            <a:pPr marL="609600" indent="-609600">
              <a:lnSpc>
                <a:spcPct val="120000"/>
              </a:lnSpc>
              <a:buFont typeface="Wingdings" pitchFamily="2" charset="2"/>
              <a:buAutoNum type="arabicParenR"/>
            </a:pPr>
            <a:r>
              <a:rPr lang="en-US" altLang="zh-TW" smtClean="0">
                <a:latin typeface="新細明體" pitchFamily="18" charset="-120"/>
              </a:rPr>
              <a:t>Maximize lifetime utility function, subject to lifetime budget constraint and laws of capital accumulation and population growth.</a:t>
            </a:r>
          </a:p>
          <a:p>
            <a:pPr marL="609600" indent="-609600">
              <a:lnSpc>
                <a:spcPct val="120000"/>
              </a:lnSpc>
              <a:buFont typeface="Wingdings" pitchFamily="2" charset="2"/>
              <a:buAutoNum type="arabicParenR"/>
            </a:pPr>
            <a:r>
              <a:rPr lang="zh-TW" altLang="en-US" smtClean="0">
                <a:latin typeface="新細明體" pitchFamily="18" charset="-120"/>
              </a:rPr>
              <a:t>新古典學派雖以資本為經濟成長來源，也考慮人口增加的貢獻，故其定態的變數是：</a:t>
            </a:r>
            <a:r>
              <a:rPr lang="en-US" altLang="zh-TW" smtClean="0">
                <a:latin typeface="新細明體" pitchFamily="18" charset="-120"/>
              </a:rPr>
              <a:t>Y/P, C/P, K/P</a:t>
            </a:r>
            <a:r>
              <a:rPr lang="zh-TW" altLang="en-US" smtClean="0">
                <a:latin typeface="新細明體" pitchFamily="18" charset="-120"/>
              </a:rPr>
              <a:t>，或以小寫標示： </a:t>
            </a:r>
            <a:r>
              <a:rPr lang="en-US" altLang="zh-TW" smtClean="0">
                <a:latin typeface="新細明體" pitchFamily="18" charset="-120"/>
              </a:rPr>
              <a:t>y, c, k</a:t>
            </a:r>
            <a:r>
              <a:rPr lang="zh-TW" altLang="en-US" smtClean="0">
                <a:latin typeface="新細明體" pitchFamily="18" charset="-120"/>
              </a:rPr>
              <a:t>。（</a:t>
            </a:r>
            <a:r>
              <a:rPr lang="en-US" altLang="zh-TW" smtClean="0">
                <a:latin typeface="新細明體" pitchFamily="18" charset="-120"/>
              </a:rPr>
              <a:t>Y=</a:t>
            </a:r>
            <a:r>
              <a:rPr lang="zh-TW" altLang="en-US" smtClean="0">
                <a:latin typeface="新細明體" pitchFamily="18" charset="-120"/>
              </a:rPr>
              <a:t>社會總產出</a:t>
            </a:r>
            <a:r>
              <a:rPr lang="en-US" altLang="zh-TW" smtClean="0">
                <a:latin typeface="新細明體" pitchFamily="18" charset="-120"/>
              </a:rPr>
              <a:t>, C</a:t>
            </a:r>
            <a:r>
              <a:rPr lang="zh-TW" altLang="en-US" smtClean="0">
                <a:latin typeface="新細明體" pitchFamily="18" charset="-120"/>
              </a:rPr>
              <a:t>＝社會總消費</a:t>
            </a:r>
            <a:r>
              <a:rPr lang="en-US" altLang="zh-TW" smtClean="0">
                <a:latin typeface="新細明體" pitchFamily="18" charset="-120"/>
              </a:rPr>
              <a:t>, K</a:t>
            </a:r>
            <a:r>
              <a:rPr lang="zh-TW" altLang="en-US" smtClean="0">
                <a:latin typeface="新細明體" pitchFamily="18" charset="-120"/>
              </a:rPr>
              <a:t>＝資本總存量，</a:t>
            </a:r>
            <a:r>
              <a:rPr lang="en-US" altLang="zh-TW" smtClean="0">
                <a:latin typeface="新細明體" pitchFamily="18" charset="-120"/>
              </a:rPr>
              <a:t>P</a:t>
            </a:r>
            <a:r>
              <a:rPr lang="zh-TW" altLang="en-US" smtClean="0">
                <a:latin typeface="新細明體" pitchFamily="18" charset="-120"/>
              </a:rPr>
              <a:t>＝總人口數）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84250"/>
          </a:xfrm>
        </p:spPr>
        <p:txBody>
          <a:bodyPr/>
          <a:lstStyle/>
          <a:p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2.2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新古典成長理論的定態</a:t>
            </a:r>
            <a:endParaRPr lang="en-US" altLang="zh-TW" sz="4000" b="1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423275" cy="472281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smtClean="0">
                <a:latin typeface="新細明體" pitchFamily="18" charset="-120"/>
              </a:rPr>
              <a:t>外生成長理論的</a:t>
            </a:r>
            <a:r>
              <a:rPr lang="zh-TW" altLang="en-US" b="1" smtClean="0">
                <a:latin typeface="新細明體" pitchFamily="18" charset="-120"/>
              </a:rPr>
              <a:t>定態是 </a:t>
            </a:r>
            <a:r>
              <a:rPr lang="en-US" altLang="zh-TW" b="1" smtClean="0">
                <a:latin typeface="新細明體" pitchFamily="18" charset="-120"/>
              </a:rPr>
              <a:t>dx/dt=0</a:t>
            </a:r>
            <a:endParaRPr lang="en-US" altLang="zh-TW" smtClean="0">
              <a:latin typeface="新細明體" pitchFamily="18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mtClean="0">
                <a:latin typeface="新細明體" pitchFamily="18" charset="-120"/>
              </a:rPr>
              <a:t>內生成長理論的</a:t>
            </a:r>
            <a:r>
              <a:rPr lang="zh-TW" altLang="en-US" b="1" smtClean="0">
                <a:latin typeface="新細明體" pitchFamily="18" charset="-120"/>
              </a:rPr>
              <a:t>定態</a:t>
            </a:r>
            <a:r>
              <a:rPr lang="zh-TW" altLang="en-US" smtClean="0">
                <a:latin typeface="新細明體" pitchFamily="18" charset="-120"/>
              </a:rPr>
              <a:t>允許</a:t>
            </a:r>
            <a:r>
              <a:rPr lang="zh-TW" altLang="en-US" b="1" smtClean="0">
                <a:latin typeface="新細明體" pitchFamily="18" charset="-120"/>
              </a:rPr>
              <a:t> </a:t>
            </a:r>
            <a:r>
              <a:rPr lang="en-US" altLang="zh-TW" b="1" smtClean="0">
                <a:latin typeface="新細明體" pitchFamily="18" charset="-120"/>
              </a:rPr>
              <a:t>dx/dt=constant&gt;0</a:t>
            </a:r>
            <a:r>
              <a:rPr lang="zh-TW" altLang="en-US" smtClean="0">
                <a:latin typeface="新細明體" pitchFamily="18" charset="-120"/>
              </a:rPr>
              <a:t>。（</a:t>
            </a:r>
            <a:r>
              <a:rPr lang="en-US" altLang="zh-TW" smtClean="0">
                <a:latin typeface="新細明體" pitchFamily="18" charset="-120"/>
              </a:rPr>
              <a:t>x=y, c, or k</a:t>
            </a:r>
            <a:r>
              <a:rPr lang="zh-TW" altLang="en-US" smtClean="0">
                <a:latin typeface="新細明體" pitchFamily="18" charset="-120"/>
              </a:rPr>
              <a:t>；</a:t>
            </a:r>
            <a:r>
              <a:rPr lang="en-US" altLang="zh-TW" smtClean="0">
                <a:latin typeface="新細明體" pitchFamily="18" charset="-120"/>
              </a:rPr>
              <a:t>t=time</a:t>
            </a:r>
            <a:r>
              <a:rPr lang="zh-TW" altLang="en-US" smtClean="0">
                <a:latin typeface="新細明體" pitchFamily="18" charset="-120"/>
              </a:rPr>
              <a:t>）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E006081-C0F3-48AD-A10F-E0A265212077}" type="slidenum">
              <a:rPr lang="en-US" altLang="zh-TW" smtClean="0"/>
              <a:pPr/>
              <a:t>5</a:t>
            </a:fld>
            <a:endParaRPr lang="en-US" altLang="zh-TW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28625"/>
            <a:ext cx="8229600" cy="1214438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2.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 </a:t>
            </a:r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D. Ricardo </a:t>
            </a:r>
            <a:endParaRPr lang="zh-TW" altLang="en-US" sz="4000" b="1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4500"/>
            <a:ext cx="8329613" cy="4643438"/>
          </a:xfrm>
        </p:spPr>
        <p:txBody>
          <a:bodyPr/>
          <a:lstStyle/>
          <a:p>
            <a:pPr marL="533400" indent="-533400" eaLnBrk="1" hangingPunct="1">
              <a:lnSpc>
                <a:spcPct val="130000"/>
              </a:lnSpc>
            </a:pPr>
            <a:r>
              <a:rPr lang="zh-TW" altLang="en-US" smtClean="0">
                <a:latin typeface="新細明體" pitchFamily="18" charset="-120"/>
              </a:rPr>
              <a:t>資本可以用 </a:t>
            </a:r>
            <a:r>
              <a:rPr lang="en-US" altLang="zh-TW" b="1" smtClean="0">
                <a:latin typeface="新細明體" pitchFamily="18" charset="-120"/>
              </a:rPr>
              <a:t>labour-hour</a:t>
            </a:r>
            <a:r>
              <a:rPr lang="zh-TW" altLang="en-US" b="1" smtClean="0">
                <a:latin typeface="新細明體" pitchFamily="18" charset="-120"/>
              </a:rPr>
              <a:t> </a:t>
            </a:r>
            <a:r>
              <a:rPr lang="zh-TW" altLang="en-US" smtClean="0">
                <a:latin typeface="新細明體" pitchFamily="18" charset="-120"/>
              </a:rPr>
              <a:t>作為共同的衡量單位，可用於玉米、機器、牛等。</a:t>
            </a:r>
            <a:endParaRPr lang="en-US" altLang="zh-TW" smtClean="0">
              <a:latin typeface="新細明體" pitchFamily="18" charset="-120"/>
            </a:endParaRPr>
          </a:p>
          <a:p>
            <a:pPr marL="971550" lvl="1" indent="-514350" eaLnBrk="1" hangingPunct="1">
              <a:lnSpc>
                <a:spcPct val="130000"/>
              </a:lnSpc>
              <a:buClr>
                <a:srgbClr val="06662F"/>
              </a:buClr>
              <a:buSzTx/>
              <a:buFont typeface="Arial" charset="0"/>
              <a:buAutoNum type="arabicParenR"/>
            </a:pPr>
            <a:r>
              <a:rPr lang="zh-TW" altLang="en-US" sz="3200" smtClean="0">
                <a:solidFill>
                  <a:srgbClr val="FF0000"/>
                </a:solidFill>
                <a:latin typeface="新細明體" pitchFamily="18" charset="-120"/>
              </a:rPr>
              <a:t>資本同質化</a:t>
            </a:r>
            <a:r>
              <a:rPr lang="zh-TW" altLang="en-US" sz="3200" smtClean="0">
                <a:latin typeface="新細明體" pitchFamily="18" charset="-120"/>
              </a:rPr>
              <a:t>：用 </a:t>
            </a:r>
            <a:r>
              <a:rPr lang="en-US" altLang="zh-TW" sz="3200" b="1" smtClean="0">
                <a:latin typeface="新細明體" pitchFamily="18" charset="-120"/>
              </a:rPr>
              <a:t>labour-hour</a:t>
            </a:r>
            <a:r>
              <a:rPr lang="zh-TW" altLang="en-US" sz="3200" b="1" smtClean="0">
                <a:latin typeface="新細明體" pitchFamily="18" charset="-120"/>
              </a:rPr>
              <a:t> </a:t>
            </a:r>
            <a:r>
              <a:rPr lang="zh-TW" altLang="en-US" sz="3200" smtClean="0">
                <a:latin typeface="新細明體" pitchFamily="18" charset="-120"/>
              </a:rPr>
              <a:t>衡量後，異質資本都就同質化了。</a:t>
            </a:r>
            <a:endParaRPr lang="en-US" altLang="zh-TW" sz="3200" smtClean="0">
              <a:latin typeface="新細明體" pitchFamily="18" charset="-120"/>
            </a:endParaRPr>
          </a:p>
          <a:p>
            <a:pPr marL="971550" lvl="1" indent="-514350" eaLnBrk="1" hangingPunct="1">
              <a:lnSpc>
                <a:spcPct val="130000"/>
              </a:lnSpc>
              <a:buClr>
                <a:srgbClr val="06662F"/>
              </a:buClr>
              <a:buSzTx/>
              <a:buFont typeface="Arial" charset="0"/>
              <a:buAutoNum type="arabicParenR"/>
            </a:pPr>
            <a:r>
              <a:rPr lang="zh-TW" altLang="en-US" sz="3200" smtClean="0">
                <a:solidFill>
                  <a:srgbClr val="FF0000"/>
                </a:solidFill>
                <a:latin typeface="新細明體" pitchFamily="18" charset="-120"/>
              </a:rPr>
              <a:t>價值成本化</a:t>
            </a:r>
            <a:r>
              <a:rPr lang="zh-TW" altLang="en-US" sz="3200" smtClean="0">
                <a:latin typeface="新細明體" pitchFamily="18" charset="-120"/>
              </a:rPr>
              <a:t>：資本的價值可根據其投入的勞力和其他投入計算，但都可追溯成</a:t>
            </a:r>
            <a:r>
              <a:rPr lang="en-US" altLang="zh-TW" sz="3200" smtClean="0">
                <a:latin typeface="新細明體" pitchFamily="18" charset="-120"/>
              </a:rPr>
              <a:t>labour-hour</a:t>
            </a:r>
            <a:r>
              <a:rPr lang="zh-TW" altLang="en-US" sz="3200" smtClean="0">
                <a:latin typeface="新細明體" pitchFamily="18" charset="-120"/>
              </a:rPr>
              <a:t>。</a:t>
            </a:r>
            <a:endParaRPr lang="zh-TW" altLang="zh-TW" sz="3200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076325"/>
          </a:xfrm>
        </p:spPr>
        <p:txBody>
          <a:bodyPr/>
          <a:lstStyle/>
          <a:p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2.3 Mises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對定態的批評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3875" y="1573213"/>
            <a:ext cx="8424863" cy="4703762"/>
          </a:xfrm>
        </p:spPr>
        <p:txBody>
          <a:bodyPr/>
          <a:lstStyle/>
          <a:p>
            <a:pPr marL="609600" indent="-609600">
              <a:lnSpc>
                <a:spcPct val="130000"/>
              </a:lnSpc>
              <a:buFont typeface="Wingdings" pitchFamily="2" charset="2"/>
              <a:buAutoNum type="arabicParenR"/>
            </a:pPr>
            <a:r>
              <a:rPr lang="zh-TW" altLang="en-US" smtClean="0"/>
              <a:t>定態下不再有超額利潤或虧損，也就不會出現實社會的擴張與衰退。</a:t>
            </a:r>
          </a:p>
          <a:p>
            <a:pPr marL="609600" indent="-609600">
              <a:lnSpc>
                <a:spcPct val="130000"/>
              </a:lnSpc>
              <a:buFont typeface="Wingdings" pitchFamily="2" charset="2"/>
              <a:buAutoNum type="arabicParenR"/>
            </a:pPr>
            <a:r>
              <a:rPr lang="zh-TW" altLang="en-US" smtClean="0"/>
              <a:t>定態下的經濟活動不再存在時間和不確定性，也就不需要貨幣。</a:t>
            </a:r>
          </a:p>
          <a:p>
            <a:pPr marL="609600" indent="-609600">
              <a:lnSpc>
                <a:spcPct val="130000"/>
              </a:lnSpc>
              <a:buFont typeface="Wingdings" pitchFamily="2" charset="2"/>
              <a:buAutoNum type="arabicParenR"/>
            </a:pPr>
            <a:r>
              <a:rPr lang="zh-TW" altLang="en-US" smtClean="0"/>
              <a:t>沒有時間與不確定性，就不需要企業家（精神）。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84238"/>
          </a:xfrm>
        </p:spPr>
        <p:txBody>
          <a:bodyPr/>
          <a:lstStyle/>
          <a:p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2.4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奧派對資源限制的回答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28775"/>
            <a:ext cx="7056437" cy="4824413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rabicParenR"/>
            </a:pPr>
            <a:r>
              <a:rPr lang="zh-TW" altLang="en-US" smtClean="0"/>
              <a:t>每一生產鍊的每一環節都是一個產業，都由一群獨立企業家在經營。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zh-TW" altLang="en-US" smtClean="0"/>
              <a:t>他們清楚生產過程需要的原材料，和可能的替代資源。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zh-TW" altLang="en-US" smtClean="0"/>
              <a:t>他們彼此競爭，並根據價格調整使用的原材料的種類。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zh-TW" altLang="en-US" smtClean="0"/>
              <a:t>他們在短缺發生前，就開始調整生產過程，而市場競爭讓他們更警覺。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7524750" y="2060575"/>
            <a:ext cx="936625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2000">
                <a:solidFill>
                  <a:schemeClr val="bg2"/>
                </a:solidFill>
                <a:latin typeface="Times New Roman" pitchFamily="18" charset="0"/>
              </a:rPr>
              <a:t>Part 1.1</a:t>
            </a:r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7524750" y="3068638"/>
            <a:ext cx="936625" cy="576262"/>
          </a:xfrm>
          <a:prstGeom prst="rect">
            <a:avLst/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1800">
                <a:solidFill>
                  <a:schemeClr val="bg2"/>
                </a:solidFill>
                <a:latin typeface="Times New Roman" pitchFamily="18" charset="0"/>
              </a:rPr>
              <a:t>Part</a:t>
            </a:r>
          </a:p>
          <a:p>
            <a:pPr algn="ctr"/>
            <a:r>
              <a:rPr kumimoji="1" lang="en-US" altLang="zh-TW" sz="1800">
                <a:solidFill>
                  <a:schemeClr val="bg2"/>
                </a:solidFill>
                <a:latin typeface="Times New Roman" pitchFamily="18" charset="0"/>
              </a:rPr>
              <a:t>1.1.1</a:t>
            </a:r>
          </a:p>
        </p:txBody>
      </p:sp>
      <p:cxnSp>
        <p:nvCxnSpPr>
          <p:cNvPr id="56326" name="AutoShape 6"/>
          <p:cNvCxnSpPr>
            <a:cxnSpLocks noChangeShapeType="1"/>
            <a:stCxn id="56325" idx="0"/>
            <a:endCxn id="56324" idx="2"/>
          </p:cNvCxnSpPr>
          <p:nvPr/>
        </p:nvCxnSpPr>
        <p:spPr bwMode="auto">
          <a:xfrm rot="-5400000">
            <a:off x="7777163" y="2852738"/>
            <a:ext cx="431800" cy="0"/>
          </a:xfrm>
          <a:prstGeom prst="straightConnector1">
            <a:avLst/>
          </a:prstGeom>
          <a:noFill/>
          <a:ln w="28575">
            <a:solidFill>
              <a:srgbClr val="CCECFF"/>
            </a:solidFill>
            <a:round/>
            <a:headEnd/>
            <a:tailEnd type="triangle" w="med" len="med"/>
          </a:ln>
        </p:spPr>
      </p:cxnSp>
      <p:sp>
        <p:nvSpPr>
          <p:cNvPr id="56327" name="Line 7"/>
          <p:cNvSpPr>
            <a:spLocks noChangeShapeType="1"/>
          </p:cNvSpPr>
          <p:nvPr/>
        </p:nvSpPr>
        <p:spPr bwMode="auto">
          <a:xfrm flipV="1">
            <a:off x="8029575" y="3716338"/>
            <a:ext cx="0" cy="720725"/>
          </a:xfrm>
          <a:prstGeom prst="line">
            <a:avLst/>
          </a:prstGeom>
          <a:noFill/>
          <a:ln w="38100">
            <a:solidFill>
              <a:srgbClr val="99FF66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57857BB-BA69-4316-AA71-A55134568CB0}" type="slidenum">
              <a:rPr lang="en-US" altLang="zh-TW" smtClean="0"/>
              <a:pPr/>
              <a:t>6</a:t>
            </a:fld>
            <a:endParaRPr lang="en-US" altLang="zh-TW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3.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 </a:t>
            </a:r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C. Menger</a:t>
            </a:r>
            <a:endParaRPr lang="zh-TW" altLang="en-US" sz="4000" b="1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785938"/>
            <a:ext cx="8429625" cy="4572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zh-TW" altLang="en-US" smtClean="0">
                <a:solidFill>
                  <a:srgbClr val="FF0000"/>
                </a:solidFill>
                <a:latin typeface="新細明體" pitchFamily="18" charset="-120"/>
              </a:rPr>
              <a:t>生產</a:t>
            </a:r>
            <a:r>
              <a:rPr lang="zh-TW" altLang="en-US" smtClean="0">
                <a:latin typeface="新細明體" pitchFamily="18" charset="-120"/>
              </a:rPr>
              <a:t>：生產結構下的序列行為，從最高階財貨開始轉換，直到第一階財貨（消費財）。</a:t>
            </a:r>
            <a:endParaRPr lang="en-US" altLang="zh-TW" smtClean="0">
              <a:latin typeface="新細明體" pitchFamily="18" charset="-120"/>
            </a:endParaRPr>
          </a:p>
          <a:p>
            <a:pPr eaLnBrk="1" hangingPunct="1">
              <a:lnSpc>
                <a:spcPct val="150000"/>
              </a:lnSpc>
            </a:pPr>
            <a:r>
              <a:rPr lang="zh-TW" altLang="en-US" smtClean="0">
                <a:solidFill>
                  <a:srgbClr val="FF0000"/>
                </a:solidFill>
                <a:latin typeface="新細明體" pitchFamily="18" charset="-120"/>
              </a:rPr>
              <a:t>資本</a:t>
            </a:r>
            <a:r>
              <a:rPr lang="zh-TW" altLang="en-US" smtClean="0">
                <a:latin typeface="新細明體" pitchFamily="18" charset="-120"/>
              </a:rPr>
              <a:t>：非消費財之前每一階段的產出，都是下一階段的資本。</a:t>
            </a:r>
            <a:endParaRPr lang="en-US" altLang="zh-TW" smtClean="0">
              <a:latin typeface="新細明體" pitchFamily="18" charset="-120"/>
            </a:endParaRPr>
          </a:p>
          <a:p>
            <a:pPr eaLnBrk="1" hangingPunct="1">
              <a:lnSpc>
                <a:spcPct val="150000"/>
              </a:lnSpc>
            </a:pPr>
            <a:r>
              <a:rPr lang="zh-TW" altLang="en-US" smtClean="0">
                <a:latin typeface="新細明體" pitchFamily="18" charset="-120"/>
              </a:rPr>
              <a:t>資本是</a:t>
            </a:r>
            <a:r>
              <a:rPr lang="zh-TW" altLang="en-US" smtClean="0">
                <a:solidFill>
                  <a:srgbClr val="FF0000"/>
                </a:solidFill>
                <a:latin typeface="新細明體" pitchFamily="18" charset="-120"/>
              </a:rPr>
              <a:t>異質且具有結構</a:t>
            </a:r>
            <a:r>
              <a:rPr lang="zh-TW" altLang="en-US" smtClean="0">
                <a:latin typeface="新細明體" pitchFamily="18" charset="-120"/>
              </a:rPr>
              <a:t>。。</a:t>
            </a:r>
            <a:endParaRPr lang="en-US" altLang="zh-TW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B1DFF0C-9271-43C2-BF84-A2D5CF6E784B}" type="slidenum">
              <a:rPr lang="en-US" altLang="zh-TW" smtClean="0"/>
              <a:pPr/>
              <a:t>7</a:t>
            </a:fld>
            <a:endParaRPr lang="en-US" altLang="zh-TW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8137525" cy="720725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3.1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生產結構</a:t>
            </a:r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2484438" y="1196975"/>
            <a:ext cx="4176712" cy="431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2400">
                <a:solidFill>
                  <a:srgbClr val="FFFFFF"/>
                </a:solidFill>
                <a:latin typeface="Times New Roman" pitchFamily="18" charset="0"/>
              </a:rPr>
              <a:t>Consumption / consumer goods</a:t>
            </a:r>
          </a:p>
        </p:txBody>
      </p:sp>
      <p:sp>
        <p:nvSpPr>
          <p:cNvPr id="11269" name="Rectangle 4"/>
          <p:cNvSpPr>
            <a:spLocks noChangeArrowheads="1"/>
          </p:cNvSpPr>
          <p:nvPr/>
        </p:nvSpPr>
        <p:spPr bwMode="auto">
          <a:xfrm>
            <a:off x="2484438" y="2060575"/>
            <a:ext cx="1223962" cy="503238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2400">
                <a:solidFill>
                  <a:schemeClr val="bg2"/>
                </a:solidFill>
                <a:latin typeface="Times New Roman" pitchFamily="18" charset="0"/>
              </a:rPr>
              <a:t>Part 1</a:t>
            </a:r>
          </a:p>
        </p:txBody>
      </p:sp>
      <p:sp>
        <p:nvSpPr>
          <p:cNvPr id="11270" name="Rectangle 5"/>
          <p:cNvSpPr>
            <a:spLocks noChangeArrowheads="1"/>
          </p:cNvSpPr>
          <p:nvPr/>
        </p:nvSpPr>
        <p:spPr bwMode="auto">
          <a:xfrm>
            <a:off x="5292725" y="2060575"/>
            <a:ext cx="1295400" cy="574675"/>
          </a:xfrm>
          <a:prstGeom prst="rect">
            <a:avLst/>
          </a:prstGeom>
          <a:solidFill>
            <a:srgbClr val="FF99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2400">
                <a:solidFill>
                  <a:schemeClr val="bg2"/>
                </a:solidFill>
                <a:latin typeface="Times New Roman" pitchFamily="18" charset="0"/>
              </a:rPr>
              <a:t>Part 2</a:t>
            </a:r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auto">
          <a:xfrm>
            <a:off x="1979613" y="2997200"/>
            <a:ext cx="936625" cy="5762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2000">
                <a:solidFill>
                  <a:schemeClr val="bg2"/>
                </a:solidFill>
                <a:latin typeface="Times New Roman" pitchFamily="18" charset="0"/>
              </a:rPr>
              <a:t>Part 1.2</a:t>
            </a:r>
          </a:p>
        </p:txBody>
      </p:sp>
      <p:sp>
        <p:nvSpPr>
          <p:cNvPr id="11272" name="Rectangle 7"/>
          <p:cNvSpPr>
            <a:spLocks noChangeArrowheads="1"/>
          </p:cNvSpPr>
          <p:nvPr/>
        </p:nvSpPr>
        <p:spPr bwMode="auto">
          <a:xfrm>
            <a:off x="611188" y="2997200"/>
            <a:ext cx="936625" cy="5762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2000">
                <a:solidFill>
                  <a:schemeClr val="bg2"/>
                </a:solidFill>
                <a:latin typeface="Times New Roman" pitchFamily="18" charset="0"/>
              </a:rPr>
              <a:t>Part 1.1</a:t>
            </a:r>
          </a:p>
        </p:txBody>
      </p:sp>
      <p:sp>
        <p:nvSpPr>
          <p:cNvPr id="11273" name="Rectangle 8"/>
          <p:cNvSpPr>
            <a:spLocks noChangeArrowheads="1"/>
          </p:cNvSpPr>
          <p:nvPr/>
        </p:nvSpPr>
        <p:spPr bwMode="auto">
          <a:xfrm>
            <a:off x="6516688" y="3068638"/>
            <a:ext cx="936625" cy="5762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2000">
                <a:solidFill>
                  <a:schemeClr val="bg2"/>
                </a:solidFill>
                <a:latin typeface="Times New Roman" pitchFamily="18" charset="0"/>
              </a:rPr>
              <a:t>Part 2.2</a:t>
            </a:r>
          </a:p>
        </p:txBody>
      </p:sp>
      <p:sp>
        <p:nvSpPr>
          <p:cNvPr id="11274" name="Rectangle 9"/>
          <p:cNvSpPr>
            <a:spLocks noChangeArrowheads="1"/>
          </p:cNvSpPr>
          <p:nvPr/>
        </p:nvSpPr>
        <p:spPr bwMode="auto">
          <a:xfrm>
            <a:off x="4932363" y="3068638"/>
            <a:ext cx="936625" cy="576262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2000">
                <a:solidFill>
                  <a:schemeClr val="bg2"/>
                </a:solidFill>
                <a:latin typeface="Times New Roman" pitchFamily="18" charset="0"/>
              </a:rPr>
              <a:t>Part 2.1</a:t>
            </a:r>
          </a:p>
        </p:txBody>
      </p:sp>
      <p:sp>
        <p:nvSpPr>
          <p:cNvPr id="11275" name="Rectangle 10"/>
          <p:cNvSpPr>
            <a:spLocks noChangeArrowheads="1"/>
          </p:cNvSpPr>
          <p:nvPr/>
        </p:nvSpPr>
        <p:spPr bwMode="auto">
          <a:xfrm>
            <a:off x="611188" y="4005263"/>
            <a:ext cx="936625" cy="576262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1800">
                <a:solidFill>
                  <a:schemeClr val="bg2"/>
                </a:solidFill>
                <a:latin typeface="Times New Roman" pitchFamily="18" charset="0"/>
              </a:rPr>
              <a:t>Part</a:t>
            </a:r>
          </a:p>
          <a:p>
            <a:pPr algn="ctr"/>
            <a:r>
              <a:rPr kumimoji="1" lang="en-US" altLang="zh-TW" sz="1800">
                <a:solidFill>
                  <a:schemeClr val="bg2"/>
                </a:solidFill>
                <a:latin typeface="Times New Roman" pitchFamily="18" charset="0"/>
              </a:rPr>
              <a:t>1.1.1</a:t>
            </a:r>
          </a:p>
        </p:txBody>
      </p:sp>
      <p:sp>
        <p:nvSpPr>
          <p:cNvPr id="11276" name="Rectangle 11"/>
          <p:cNvSpPr>
            <a:spLocks noChangeArrowheads="1"/>
          </p:cNvSpPr>
          <p:nvPr/>
        </p:nvSpPr>
        <p:spPr bwMode="auto">
          <a:xfrm>
            <a:off x="1692275" y="4005263"/>
            <a:ext cx="936625" cy="576262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1800">
                <a:solidFill>
                  <a:schemeClr val="bg2"/>
                </a:solidFill>
                <a:latin typeface="Times New Roman" pitchFamily="18" charset="0"/>
              </a:rPr>
              <a:t>Part</a:t>
            </a:r>
          </a:p>
          <a:p>
            <a:pPr algn="ctr"/>
            <a:r>
              <a:rPr kumimoji="1" lang="en-US" altLang="zh-TW" sz="1800">
                <a:solidFill>
                  <a:schemeClr val="bg2"/>
                </a:solidFill>
                <a:latin typeface="Times New Roman" pitchFamily="18" charset="0"/>
              </a:rPr>
              <a:t>1.2.1</a:t>
            </a:r>
          </a:p>
        </p:txBody>
      </p:sp>
      <p:sp>
        <p:nvSpPr>
          <p:cNvPr id="11277" name="Rectangle 12"/>
          <p:cNvSpPr>
            <a:spLocks noChangeArrowheads="1"/>
          </p:cNvSpPr>
          <p:nvPr/>
        </p:nvSpPr>
        <p:spPr bwMode="auto">
          <a:xfrm>
            <a:off x="2771775" y="4005263"/>
            <a:ext cx="936625" cy="576262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1800">
                <a:solidFill>
                  <a:schemeClr val="bg2"/>
                </a:solidFill>
                <a:latin typeface="Times New Roman" pitchFamily="18" charset="0"/>
              </a:rPr>
              <a:t>Part</a:t>
            </a:r>
          </a:p>
          <a:p>
            <a:pPr algn="ctr"/>
            <a:r>
              <a:rPr kumimoji="1" lang="en-US" altLang="zh-TW" sz="1800">
                <a:solidFill>
                  <a:schemeClr val="bg2"/>
                </a:solidFill>
                <a:latin typeface="Times New Roman" pitchFamily="18" charset="0"/>
              </a:rPr>
              <a:t>1.2.2</a:t>
            </a:r>
          </a:p>
        </p:txBody>
      </p:sp>
      <p:sp>
        <p:nvSpPr>
          <p:cNvPr id="11278" name="Rectangle 13"/>
          <p:cNvSpPr>
            <a:spLocks noChangeArrowheads="1"/>
          </p:cNvSpPr>
          <p:nvPr/>
        </p:nvSpPr>
        <p:spPr bwMode="auto">
          <a:xfrm>
            <a:off x="4859338" y="4076700"/>
            <a:ext cx="936625" cy="576263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1800">
                <a:solidFill>
                  <a:schemeClr val="bg2"/>
                </a:solidFill>
                <a:latin typeface="Times New Roman" pitchFamily="18" charset="0"/>
              </a:rPr>
              <a:t>Part</a:t>
            </a:r>
          </a:p>
          <a:p>
            <a:pPr algn="ctr"/>
            <a:r>
              <a:rPr kumimoji="1" lang="en-US" altLang="zh-TW" sz="1800">
                <a:solidFill>
                  <a:schemeClr val="bg2"/>
                </a:solidFill>
                <a:latin typeface="Times New Roman" pitchFamily="18" charset="0"/>
              </a:rPr>
              <a:t>2.1.1</a:t>
            </a:r>
          </a:p>
        </p:txBody>
      </p:sp>
      <p:sp>
        <p:nvSpPr>
          <p:cNvPr id="11279" name="Rectangle 14"/>
          <p:cNvSpPr>
            <a:spLocks noChangeArrowheads="1"/>
          </p:cNvSpPr>
          <p:nvPr/>
        </p:nvSpPr>
        <p:spPr bwMode="auto">
          <a:xfrm>
            <a:off x="6443663" y="4076700"/>
            <a:ext cx="936625" cy="576263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1800">
                <a:solidFill>
                  <a:schemeClr val="bg2"/>
                </a:solidFill>
                <a:latin typeface="Times New Roman" pitchFamily="18" charset="0"/>
              </a:rPr>
              <a:t>Part</a:t>
            </a:r>
          </a:p>
          <a:p>
            <a:pPr algn="ctr"/>
            <a:r>
              <a:rPr kumimoji="1" lang="en-US" altLang="zh-TW" sz="1800">
                <a:solidFill>
                  <a:schemeClr val="bg2"/>
                </a:solidFill>
                <a:latin typeface="Times New Roman" pitchFamily="18" charset="0"/>
              </a:rPr>
              <a:t>2.1.2</a:t>
            </a:r>
          </a:p>
        </p:txBody>
      </p:sp>
      <p:sp>
        <p:nvSpPr>
          <p:cNvPr id="11280" name="Rectangle 15"/>
          <p:cNvSpPr>
            <a:spLocks noChangeArrowheads="1"/>
          </p:cNvSpPr>
          <p:nvPr/>
        </p:nvSpPr>
        <p:spPr bwMode="auto">
          <a:xfrm>
            <a:off x="2484438" y="5013325"/>
            <a:ext cx="936625" cy="576263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1800">
                <a:solidFill>
                  <a:schemeClr val="bg2"/>
                </a:solidFill>
                <a:latin typeface="Times New Roman" pitchFamily="18" charset="0"/>
              </a:rPr>
              <a:t>Part</a:t>
            </a:r>
          </a:p>
          <a:p>
            <a:pPr algn="ctr"/>
            <a:r>
              <a:rPr kumimoji="1" lang="en-US" altLang="zh-TW" sz="1800">
                <a:solidFill>
                  <a:schemeClr val="bg2"/>
                </a:solidFill>
                <a:latin typeface="Times New Roman" pitchFamily="18" charset="0"/>
              </a:rPr>
              <a:t>1.2.2.1</a:t>
            </a:r>
          </a:p>
        </p:txBody>
      </p:sp>
      <p:sp>
        <p:nvSpPr>
          <p:cNvPr id="11281" name="Rectangle 16"/>
          <p:cNvSpPr>
            <a:spLocks noChangeArrowheads="1"/>
          </p:cNvSpPr>
          <p:nvPr/>
        </p:nvSpPr>
        <p:spPr bwMode="auto">
          <a:xfrm>
            <a:off x="3635375" y="5013325"/>
            <a:ext cx="936625" cy="576263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1800">
                <a:solidFill>
                  <a:schemeClr val="bg2"/>
                </a:solidFill>
                <a:latin typeface="Times New Roman" pitchFamily="18" charset="0"/>
              </a:rPr>
              <a:t>Part</a:t>
            </a:r>
          </a:p>
          <a:p>
            <a:pPr algn="ctr"/>
            <a:r>
              <a:rPr kumimoji="1" lang="en-US" altLang="zh-TW" sz="1800">
                <a:solidFill>
                  <a:schemeClr val="bg2"/>
                </a:solidFill>
                <a:latin typeface="Times New Roman" pitchFamily="18" charset="0"/>
              </a:rPr>
              <a:t>1.2.2.2</a:t>
            </a:r>
          </a:p>
        </p:txBody>
      </p:sp>
      <p:sp>
        <p:nvSpPr>
          <p:cNvPr id="11282" name="Rectangle 17"/>
          <p:cNvSpPr>
            <a:spLocks noChangeArrowheads="1"/>
          </p:cNvSpPr>
          <p:nvPr/>
        </p:nvSpPr>
        <p:spPr bwMode="auto">
          <a:xfrm>
            <a:off x="6948488" y="5084763"/>
            <a:ext cx="936625" cy="576262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1800">
                <a:solidFill>
                  <a:schemeClr val="bg2"/>
                </a:solidFill>
                <a:latin typeface="Times New Roman" pitchFamily="18" charset="0"/>
              </a:rPr>
              <a:t>Part</a:t>
            </a:r>
          </a:p>
          <a:p>
            <a:pPr algn="ctr"/>
            <a:r>
              <a:rPr kumimoji="1" lang="en-US" altLang="zh-TW" sz="1800">
                <a:solidFill>
                  <a:schemeClr val="bg2"/>
                </a:solidFill>
                <a:latin typeface="Times New Roman" pitchFamily="18" charset="0"/>
              </a:rPr>
              <a:t>2.1.1.2</a:t>
            </a:r>
          </a:p>
        </p:txBody>
      </p:sp>
      <p:sp>
        <p:nvSpPr>
          <p:cNvPr id="11283" name="Rectangle 18"/>
          <p:cNvSpPr>
            <a:spLocks noChangeArrowheads="1"/>
          </p:cNvSpPr>
          <p:nvPr/>
        </p:nvSpPr>
        <p:spPr bwMode="auto">
          <a:xfrm>
            <a:off x="5724525" y="5084763"/>
            <a:ext cx="936625" cy="576262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n-US" altLang="zh-TW" sz="1800">
                <a:solidFill>
                  <a:schemeClr val="bg2"/>
                </a:solidFill>
                <a:latin typeface="Times New Roman" pitchFamily="18" charset="0"/>
              </a:rPr>
              <a:t>Part</a:t>
            </a:r>
          </a:p>
          <a:p>
            <a:pPr algn="ctr"/>
            <a:r>
              <a:rPr kumimoji="1" lang="en-US" altLang="zh-TW" sz="1800">
                <a:solidFill>
                  <a:schemeClr val="bg2"/>
                </a:solidFill>
                <a:latin typeface="Times New Roman" pitchFamily="18" charset="0"/>
              </a:rPr>
              <a:t>2.1.1.1</a:t>
            </a:r>
          </a:p>
        </p:txBody>
      </p:sp>
      <p:cxnSp>
        <p:nvCxnSpPr>
          <p:cNvPr id="11284" name="AutoShape 19"/>
          <p:cNvCxnSpPr>
            <a:cxnSpLocks noChangeShapeType="1"/>
            <a:stCxn id="11272" idx="0"/>
            <a:endCxn id="11269" idx="2"/>
          </p:cNvCxnSpPr>
          <p:nvPr/>
        </p:nvCxnSpPr>
        <p:spPr bwMode="auto">
          <a:xfrm rot="-5400000">
            <a:off x="1871663" y="1771650"/>
            <a:ext cx="433387" cy="2017713"/>
          </a:xfrm>
          <a:prstGeom prst="bentConnector3">
            <a:avLst>
              <a:gd name="adj1" fmla="val 50185"/>
            </a:avLst>
          </a:prstGeom>
          <a:noFill/>
          <a:ln w="28575">
            <a:solidFill>
              <a:srgbClr val="FFFF66"/>
            </a:solidFill>
            <a:miter lim="800000"/>
            <a:headEnd/>
            <a:tailEnd type="triangle" w="med" len="med"/>
          </a:ln>
        </p:spPr>
      </p:cxnSp>
      <p:cxnSp>
        <p:nvCxnSpPr>
          <p:cNvPr id="11285" name="AutoShape 20"/>
          <p:cNvCxnSpPr>
            <a:cxnSpLocks noChangeShapeType="1"/>
            <a:stCxn id="11271" idx="0"/>
            <a:endCxn id="11269" idx="2"/>
          </p:cNvCxnSpPr>
          <p:nvPr/>
        </p:nvCxnSpPr>
        <p:spPr bwMode="auto">
          <a:xfrm rot="-5400000">
            <a:off x="2555875" y="2455863"/>
            <a:ext cx="433387" cy="649288"/>
          </a:xfrm>
          <a:prstGeom prst="bentConnector3">
            <a:avLst>
              <a:gd name="adj1" fmla="val 50185"/>
            </a:avLst>
          </a:prstGeom>
          <a:noFill/>
          <a:ln w="28575">
            <a:solidFill>
              <a:srgbClr val="FFFF66"/>
            </a:solidFill>
            <a:miter lim="800000"/>
            <a:headEnd/>
            <a:tailEnd type="triangle" w="med" len="med"/>
          </a:ln>
        </p:spPr>
      </p:cxnSp>
      <p:cxnSp>
        <p:nvCxnSpPr>
          <p:cNvPr id="11286" name="AutoShape 21"/>
          <p:cNvCxnSpPr>
            <a:cxnSpLocks noChangeShapeType="1"/>
            <a:stCxn id="11273" idx="0"/>
            <a:endCxn id="11270" idx="2"/>
          </p:cNvCxnSpPr>
          <p:nvPr/>
        </p:nvCxnSpPr>
        <p:spPr bwMode="auto">
          <a:xfrm rot="5400000" flipH="1">
            <a:off x="6253163" y="2336800"/>
            <a:ext cx="419100" cy="1044575"/>
          </a:xfrm>
          <a:prstGeom prst="bentConnector3">
            <a:avLst>
              <a:gd name="adj1" fmla="val 51514"/>
            </a:avLst>
          </a:prstGeom>
          <a:noFill/>
          <a:ln w="28575">
            <a:solidFill>
              <a:srgbClr val="FFFF66"/>
            </a:solidFill>
            <a:miter lim="800000"/>
            <a:headEnd/>
            <a:tailEnd type="triangle" w="med" len="med"/>
          </a:ln>
        </p:spPr>
      </p:cxnSp>
      <p:cxnSp>
        <p:nvCxnSpPr>
          <p:cNvPr id="11287" name="AutoShape 22"/>
          <p:cNvCxnSpPr>
            <a:cxnSpLocks noChangeShapeType="1"/>
            <a:stCxn id="11274" idx="0"/>
            <a:endCxn id="11270" idx="2"/>
          </p:cNvCxnSpPr>
          <p:nvPr/>
        </p:nvCxnSpPr>
        <p:spPr bwMode="auto">
          <a:xfrm rot="-5400000">
            <a:off x="5461000" y="2589213"/>
            <a:ext cx="419100" cy="539750"/>
          </a:xfrm>
          <a:prstGeom prst="bentConnector3">
            <a:avLst>
              <a:gd name="adj1" fmla="val 51514"/>
            </a:avLst>
          </a:prstGeom>
          <a:noFill/>
          <a:ln w="28575">
            <a:solidFill>
              <a:srgbClr val="FFFF66"/>
            </a:solidFill>
            <a:miter lim="800000"/>
            <a:headEnd/>
            <a:tailEnd type="triangle" w="med" len="med"/>
          </a:ln>
        </p:spPr>
      </p:cxnSp>
      <p:cxnSp>
        <p:nvCxnSpPr>
          <p:cNvPr id="11288" name="AutoShape 23"/>
          <p:cNvCxnSpPr>
            <a:cxnSpLocks noChangeShapeType="1"/>
            <a:stCxn id="11269" idx="0"/>
            <a:endCxn id="11268" idx="2"/>
          </p:cNvCxnSpPr>
          <p:nvPr/>
        </p:nvCxnSpPr>
        <p:spPr bwMode="auto">
          <a:xfrm rot="-5400000">
            <a:off x="3619501" y="1106487"/>
            <a:ext cx="431800" cy="147637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99FF"/>
            </a:solidFill>
            <a:miter lim="800000"/>
            <a:headEnd/>
            <a:tailEnd type="triangle" w="med" len="med"/>
          </a:ln>
        </p:spPr>
      </p:cxnSp>
      <p:cxnSp>
        <p:nvCxnSpPr>
          <p:cNvPr id="11289" name="AutoShape 24"/>
          <p:cNvCxnSpPr>
            <a:cxnSpLocks noChangeShapeType="1"/>
            <a:stCxn id="11270" idx="0"/>
            <a:endCxn id="11268" idx="2"/>
          </p:cNvCxnSpPr>
          <p:nvPr/>
        </p:nvCxnSpPr>
        <p:spPr bwMode="auto">
          <a:xfrm rot="5400000" flipH="1">
            <a:off x="5048250" y="1154113"/>
            <a:ext cx="417513" cy="1366837"/>
          </a:xfrm>
          <a:prstGeom prst="bentConnector3">
            <a:avLst>
              <a:gd name="adj1" fmla="val 48287"/>
            </a:avLst>
          </a:prstGeom>
          <a:noFill/>
          <a:ln w="28575">
            <a:solidFill>
              <a:srgbClr val="FF99FF"/>
            </a:solidFill>
            <a:miter lim="800000"/>
            <a:headEnd/>
            <a:tailEnd type="triangle" w="med" len="med"/>
          </a:ln>
        </p:spPr>
      </p:cxnSp>
      <p:cxnSp>
        <p:nvCxnSpPr>
          <p:cNvPr id="11290" name="AutoShape 25"/>
          <p:cNvCxnSpPr>
            <a:cxnSpLocks noChangeShapeType="1"/>
            <a:stCxn id="11275" idx="0"/>
            <a:endCxn id="11272" idx="2"/>
          </p:cNvCxnSpPr>
          <p:nvPr/>
        </p:nvCxnSpPr>
        <p:spPr bwMode="auto">
          <a:xfrm rot="-5400000">
            <a:off x="863600" y="3789363"/>
            <a:ext cx="431800" cy="0"/>
          </a:xfrm>
          <a:prstGeom prst="straightConnector1">
            <a:avLst/>
          </a:prstGeom>
          <a:noFill/>
          <a:ln w="28575">
            <a:solidFill>
              <a:srgbClr val="CCECFF"/>
            </a:solidFill>
            <a:round/>
            <a:headEnd/>
            <a:tailEnd type="triangle" w="med" len="med"/>
          </a:ln>
        </p:spPr>
      </p:cxnSp>
      <p:cxnSp>
        <p:nvCxnSpPr>
          <p:cNvPr id="11291" name="AutoShape 26"/>
          <p:cNvCxnSpPr>
            <a:cxnSpLocks noChangeShapeType="1"/>
            <a:stCxn id="11276" idx="0"/>
            <a:endCxn id="11271" idx="2"/>
          </p:cNvCxnSpPr>
          <p:nvPr/>
        </p:nvCxnSpPr>
        <p:spPr bwMode="auto">
          <a:xfrm rot="-5400000">
            <a:off x="2088357" y="3645694"/>
            <a:ext cx="431800" cy="287337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CCECFF"/>
            </a:solidFill>
            <a:miter lim="800000"/>
            <a:headEnd/>
            <a:tailEnd type="triangle" w="med" len="med"/>
          </a:ln>
        </p:spPr>
      </p:cxnSp>
      <p:cxnSp>
        <p:nvCxnSpPr>
          <p:cNvPr id="11292" name="AutoShape 27"/>
          <p:cNvCxnSpPr>
            <a:cxnSpLocks noChangeShapeType="1"/>
            <a:stCxn id="11277" idx="0"/>
            <a:endCxn id="11271" idx="2"/>
          </p:cNvCxnSpPr>
          <p:nvPr/>
        </p:nvCxnSpPr>
        <p:spPr bwMode="auto">
          <a:xfrm rot="5400000" flipH="1">
            <a:off x="2628107" y="3393281"/>
            <a:ext cx="431800" cy="792163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CCECFF"/>
            </a:solidFill>
            <a:miter lim="800000"/>
            <a:headEnd/>
            <a:tailEnd type="triangle" w="med" len="med"/>
          </a:ln>
        </p:spPr>
      </p:cxnSp>
      <p:cxnSp>
        <p:nvCxnSpPr>
          <p:cNvPr id="11293" name="AutoShape 28"/>
          <p:cNvCxnSpPr>
            <a:cxnSpLocks noChangeShapeType="1"/>
            <a:stCxn id="11278" idx="0"/>
            <a:endCxn id="11274" idx="2"/>
          </p:cNvCxnSpPr>
          <p:nvPr/>
        </p:nvCxnSpPr>
        <p:spPr bwMode="auto">
          <a:xfrm rot="-5400000">
            <a:off x="5148263" y="3824287"/>
            <a:ext cx="431800" cy="7302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CCECFF"/>
            </a:solidFill>
            <a:miter lim="800000"/>
            <a:headEnd/>
            <a:tailEnd type="triangle" w="med" len="med"/>
          </a:ln>
        </p:spPr>
      </p:cxnSp>
      <p:cxnSp>
        <p:nvCxnSpPr>
          <p:cNvPr id="11294" name="AutoShape 29"/>
          <p:cNvCxnSpPr>
            <a:cxnSpLocks noChangeShapeType="1"/>
            <a:stCxn id="11279" idx="0"/>
            <a:endCxn id="11274" idx="2"/>
          </p:cNvCxnSpPr>
          <p:nvPr/>
        </p:nvCxnSpPr>
        <p:spPr bwMode="auto">
          <a:xfrm rot="5400000" flipH="1">
            <a:off x="5940425" y="3105150"/>
            <a:ext cx="431800" cy="1511300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CCECFF"/>
            </a:solidFill>
            <a:miter lim="800000"/>
            <a:headEnd/>
            <a:tailEnd type="triangle" w="med" len="med"/>
          </a:ln>
        </p:spPr>
      </p:cxnSp>
      <p:cxnSp>
        <p:nvCxnSpPr>
          <p:cNvPr id="11295" name="AutoShape 30"/>
          <p:cNvCxnSpPr>
            <a:cxnSpLocks noChangeShapeType="1"/>
            <a:stCxn id="11280" idx="0"/>
            <a:endCxn id="11277" idx="2"/>
          </p:cNvCxnSpPr>
          <p:nvPr/>
        </p:nvCxnSpPr>
        <p:spPr bwMode="auto">
          <a:xfrm rot="-5400000">
            <a:off x="2880519" y="4653756"/>
            <a:ext cx="431800" cy="287338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99FF66"/>
            </a:solidFill>
            <a:miter lim="800000"/>
            <a:headEnd/>
            <a:tailEnd type="triangle" w="med" len="med"/>
          </a:ln>
        </p:spPr>
      </p:cxnSp>
      <p:cxnSp>
        <p:nvCxnSpPr>
          <p:cNvPr id="11296" name="AutoShape 31"/>
          <p:cNvCxnSpPr>
            <a:cxnSpLocks noChangeShapeType="1"/>
            <a:stCxn id="11281" idx="0"/>
            <a:endCxn id="11277" idx="2"/>
          </p:cNvCxnSpPr>
          <p:nvPr/>
        </p:nvCxnSpPr>
        <p:spPr bwMode="auto">
          <a:xfrm rot="5400000" flipH="1">
            <a:off x="3455988" y="4365625"/>
            <a:ext cx="431800" cy="863600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99FF66"/>
            </a:solidFill>
            <a:miter lim="800000"/>
            <a:headEnd/>
            <a:tailEnd type="triangle" w="med" len="med"/>
          </a:ln>
        </p:spPr>
      </p:cxnSp>
      <p:cxnSp>
        <p:nvCxnSpPr>
          <p:cNvPr id="11297" name="AutoShape 32"/>
          <p:cNvCxnSpPr>
            <a:cxnSpLocks noChangeShapeType="1"/>
            <a:stCxn id="11283" idx="0"/>
            <a:endCxn id="11279" idx="2"/>
          </p:cNvCxnSpPr>
          <p:nvPr/>
        </p:nvCxnSpPr>
        <p:spPr bwMode="auto">
          <a:xfrm rot="-5400000">
            <a:off x="6336507" y="4509294"/>
            <a:ext cx="431800" cy="719137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99FF66"/>
            </a:solidFill>
            <a:miter lim="800000"/>
            <a:headEnd/>
            <a:tailEnd type="triangle" w="med" len="med"/>
          </a:ln>
        </p:spPr>
      </p:cxnSp>
      <p:cxnSp>
        <p:nvCxnSpPr>
          <p:cNvPr id="11298" name="AutoShape 33"/>
          <p:cNvCxnSpPr>
            <a:cxnSpLocks noChangeShapeType="1"/>
            <a:stCxn id="11282" idx="0"/>
            <a:endCxn id="11279" idx="2"/>
          </p:cNvCxnSpPr>
          <p:nvPr/>
        </p:nvCxnSpPr>
        <p:spPr bwMode="auto">
          <a:xfrm rot="5400000" flipH="1">
            <a:off x="6948488" y="4616450"/>
            <a:ext cx="431800" cy="504825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rgbClr val="99FF66"/>
            </a:solidFill>
            <a:miter lim="800000"/>
            <a:headEnd/>
            <a:tailEnd type="triangle" w="med" len="med"/>
          </a:ln>
        </p:spPr>
      </p:cxnSp>
      <p:sp>
        <p:nvSpPr>
          <p:cNvPr id="11299" name="Line 34"/>
          <p:cNvSpPr>
            <a:spLocks noChangeShapeType="1"/>
          </p:cNvSpPr>
          <p:nvPr/>
        </p:nvSpPr>
        <p:spPr bwMode="auto">
          <a:xfrm flipV="1">
            <a:off x="1116013" y="4652963"/>
            <a:ext cx="0" cy="720725"/>
          </a:xfrm>
          <a:prstGeom prst="line">
            <a:avLst/>
          </a:prstGeom>
          <a:noFill/>
          <a:ln w="38100">
            <a:solidFill>
              <a:srgbClr val="99FF66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300" name="Line 35"/>
          <p:cNvSpPr>
            <a:spLocks noChangeShapeType="1"/>
          </p:cNvSpPr>
          <p:nvPr/>
        </p:nvSpPr>
        <p:spPr bwMode="auto">
          <a:xfrm flipV="1">
            <a:off x="2916238" y="5589588"/>
            <a:ext cx="0" cy="720725"/>
          </a:xfrm>
          <a:prstGeom prst="line">
            <a:avLst/>
          </a:prstGeom>
          <a:noFill/>
          <a:ln w="38100">
            <a:solidFill>
              <a:srgbClr val="66FFFF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301" name="Line 36"/>
          <p:cNvSpPr>
            <a:spLocks noChangeShapeType="1"/>
          </p:cNvSpPr>
          <p:nvPr/>
        </p:nvSpPr>
        <p:spPr bwMode="auto">
          <a:xfrm flipV="1">
            <a:off x="4067175" y="5661025"/>
            <a:ext cx="0" cy="720725"/>
          </a:xfrm>
          <a:prstGeom prst="line">
            <a:avLst/>
          </a:prstGeom>
          <a:noFill/>
          <a:ln w="38100">
            <a:solidFill>
              <a:srgbClr val="66FFFF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302" name="Line 37"/>
          <p:cNvSpPr>
            <a:spLocks noChangeShapeType="1"/>
          </p:cNvSpPr>
          <p:nvPr/>
        </p:nvSpPr>
        <p:spPr bwMode="auto">
          <a:xfrm flipV="1">
            <a:off x="5292725" y="4724400"/>
            <a:ext cx="0" cy="720725"/>
          </a:xfrm>
          <a:prstGeom prst="line">
            <a:avLst/>
          </a:prstGeom>
          <a:noFill/>
          <a:ln w="38100">
            <a:solidFill>
              <a:srgbClr val="99FF66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303" name="Line 38"/>
          <p:cNvSpPr>
            <a:spLocks noChangeShapeType="1"/>
          </p:cNvSpPr>
          <p:nvPr/>
        </p:nvSpPr>
        <p:spPr bwMode="auto">
          <a:xfrm flipV="1">
            <a:off x="6227763" y="5661025"/>
            <a:ext cx="0" cy="720725"/>
          </a:xfrm>
          <a:prstGeom prst="line">
            <a:avLst/>
          </a:prstGeom>
          <a:noFill/>
          <a:ln w="38100">
            <a:solidFill>
              <a:srgbClr val="66FFFF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304" name="Line 39"/>
          <p:cNvSpPr>
            <a:spLocks noChangeShapeType="1"/>
          </p:cNvSpPr>
          <p:nvPr/>
        </p:nvSpPr>
        <p:spPr bwMode="auto">
          <a:xfrm flipV="1">
            <a:off x="7380288" y="5661025"/>
            <a:ext cx="0" cy="720725"/>
          </a:xfrm>
          <a:prstGeom prst="line">
            <a:avLst/>
          </a:prstGeom>
          <a:noFill/>
          <a:ln w="38100">
            <a:solidFill>
              <a:srgbClr val="66FFFF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305" name="Line 40"/>
          <p:cNvSpPr>
            <a:spLocks noChangeShapeType="1"/>
          </p:cNvSpPr>
          <p:nvPr/>
        </p:nvSpPr>
        <p:spPr bwMode="auto">
          <a:xfrm flipV="1">
            <a:off x="2124075" y="4652963"/>
            <a:ext cx="0" cy="720725"/>
          </a:xfrm>
          <a:prstGeom prst="line">
            <a:avLst/>
          </a:prstGeom>
          <a:noFill/>
          <a:ln w="38100">
            <a:solidFill>
              <a:srgbClr val="99FF66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1306" name="Text Box 41"/>
          <p:cNvSpPr txBox="1">
            <a:spLocks noChangeArrowheads="1"/>
          </p:cNvSpPr>
          <p:nvPr/>
        </p:nvSpPr>
        <p:spPr bwMode="auto">
          <a:xfrm>
            <a:off x="7667625" y="1196975"/>
            <a:ext cx="1476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TW" sz="2000" b="1" i="1">
                <a:solidFill>
                  <a:srgbClr val="660066"/>
                </a:solidFill>
                <a:latin typeface="Times New Roman" pitchFamily="18" charset="0"/>
              </a:rPr>
              <a:t>0</a:t>
            </a:r>
            <a:r>
              <a:rPr kumimoji="1" lang="en-US" altLang="zh-TW" sz="2000" b="1" i="1" baseline="30000">
                <a:solidFill>
                  <a:srgbClr val="660066"/>
                </a:solidFill>
                <a:latin typeface="Times New Roman" pitchFamily="18" charset="0"/>
              </a:rPr>
              <a:t>th</a:t>
            </a:r>
            <a:r>
              <a:rPr kumimoji="1" lang="en-US" altLang="zh-TW" sz="2000" b="1" i="1">
                <a:solidFill>
                  <a:srgbClr val="660066"/>
                </a:solidFill>
                <a:latin typeface="Times New Roman" pitchFamily="18" charset="0"/>
              </a:rPr>
              <a:t>-order</a:t>
            </a:r>
          </a:p>
        </p:txBody>
      </p:sp>
      <p:sp>
        <p:nvSpPr>
          <p:cNvPr id="11307" name="Text Box 42"/>
          <p:cNvSpPr txBox="1">
            <a:spLocks noChangeArrowheads="1"/>
          </p:cNvSpPr>
          <p:nvPr/>
        </p:nvSpPr>
        <p:spPr bwMode="auto">
          <a:xfrm>
            <a:off x="7667625" y="2060575"/>
            <a:ext cx="1260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TW" sz="2000" b="1" i="1">
                <a:solidFill>
                  <a:srgbClr val="660066"/>
                </a:solidFill>
                <a:latin typeface="Times New Roman" pitchFamily="18" charset="0"/>
              </a:rPr>
              <a:t>1</a:t>
            </a:r>
            <a:r>
              <a:rPr kumimoji="1" lang="en-US" altLang="zh-TW" sz="2000" b="1" i="1" baseline="30000">
                <a:solidFill>
                  <a:srgbClr val="660066"/>
                </a:solidFill>
                <a:latin typeface="Times New Roman" pitchFamily="18" charset="0"/>
              </a:rPr>
              <a:t>st</a:t>
            </a:r>
            <a:r>
              <a:rPr kumimoji="1" lang="en-US" altLang="zh-TW" sz="2000" b="1" i="1">
                <a:solidFill>
                  <a:srgbClr val="660066"/>
                </a:solidFill>
                <a:latin typeface="Times New Roman" pitchFamily="18" charset="0"/>
              </a:rPr>
              <a:t> -order</a:t>
            </a:r>
          </a:p>
        </p:txBody>
      </p:sp>
      <p:sp>
        <p:nvSpPr>
          <p:cNvPr id="11308" name="Text Box 43"/>
          <p:cNvSpPr txBox="1">
            <a:spLocks noChangeArrowheads="1"/>
          </p:cNvSpPr>
          <p:nvPr/>
        </p:nvSpPr>
        <p:spPr bwMode="auto">
          <a:xfrm>
            <a:off x="7702550" y="3068638"/>
            <a:ext cx="1441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TW" sz="2000" b="1" i="1">
                <a:solidFill>
                  <a:srgbClr val="660066"/>
                </a:solidFill>
                <a:latin typeface="Times New Roman" pitchFamily="18" charset="0"/>
              </a:rPr>
              <a:t>2</a:t>
            </a:r>
            <a:r>
              <a:rPr kumimoji="1" lang="en-US" altLang="zh-TW" sz="2000" b="1" i="1" baseline="30000">
                <a:solidFill>
                  <a:srgbClr val="660066"/>
                </a:solidFill>
                <a:latin typeface="Times New Roman" pitchFamily="18" charset="0"/>
              </a:rPr>
              <a:t>nd</a:t>
            </a:r>
            <a:r>
              <a:rPr kumimoji="1" lang="en-US" altLang="zh-TW" sz="2000" b="1" i="1">
                <a:solidFill>
                  <a:srgbClr val="660066"/>
                </a:solidFill>
                <a:latin typeface="Times New Roman" pitchFamily="18" charset="0"/>
              </a:rPr>
              <a:t>-order</a:t>
            </a:r>
          </a:p>
        </p:txBody>
      </p:sp>
      <p:sp>
        <p:nvSpPr>
          <p:cNvPr id="11309" name="Text Box 44"/>
          <p:cNvSpPr txBox="1">
            <a:spLocks noChangeArrowheads="1"/>
          </p:cNvSpPr>
          <p:nvPr/>
        </p:nvSpPr>
        <p:spPr bwMode="auto">
          <a:xfrm>
            <a:off x="7740650" y="4005263"/>
            <a:ext cx="1152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TW" sz="2000" b="1" i="1">
                <a:solidFill>
                  <a:srgbClr val="660066"/>
                </a:solidFill>
                <a:latin typeface="Times New Roman" pitchFamily="18" charset="0"/>
              </a:rPr>
              <a:t>3</a:t>
            </a:r>
            <a:r>
              <a:rPr kumimoji="1" lang="en-US" altLang="zh-TW" sz="2000" b="1" i="1" baseline="30000">
                <a:solidFill>
                  <a:srgbClr val="660066"/>
                </a:solidFill>
                <a:latin typeface="Times New Roman" pitchFamily="18" charset="0"/>
              </a:rPr>
              <a:t>rd</a:t>
            </a:r>
            <a:r>
              <a:rPr kumimoji="1" lang="en-US" altLang="zh-TW" sz="2000" b="1" i="1">
                <a:solidFill>
                  <a:srgbClr val="660066"/>
                </a:solidFill>
                <a:latin typeface="Times New Roman" pitchFamily="18" charset="0"/>
              </a:rPr>
              <a:t>-order</a:t>
            </a:r>
          </a:p>
        </p:txBody>
      </p:sp>
      <p:sp>
        <p:nvSpPr>
          <p:cNvPr id="11310" name="Text Box 45"/>
          <p:cNvSpPr txBox="1">
            <a:spLocks noChangeArrowheads="1"/>
          </p:cNvSpPr>
          <p:nvPr/>
        </p:nvSpPr>
        <p:spPr bwMode="auto">
          <a:xfrm>
            <a:off x="7885113" y="5013325"/>
            <a:ext cx="12588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TW" sz="2000" b="1" i="1">
                <a:solidFill>
                  <a:srgbClr val="660066"/>
                </a:solidFill>
                <a:latin typeface="Times New Roman" pitchFamily="18" charset="0"/>
              </a:rPr>
              <a:t>4</a:t>
            </a:r>
            <a:r>
              <a:rPr kumimoji="1" lang="en-US" altLang="zh-TW" sz="2000" b="1" i="1" baseline="30000">
                <a:solidFill>
                  <a:srgbClr val="660066"/>
                </a:solidFill>
                <a:latin typeface="Times New Roman" pitchFamily="18" charset="0"/>
              </a:rPr>
              <a:t>th</a:t>
            </a:r>
            <a:r>
              <a:rPr kumimoji="1" lang="en-US" altLang="zh-TW" sz="2000" b="1" i="1">
                <a:solidFill>
                  <a:srgbClr val="660066"/>
                </a:solidFill>
                <a:latin typeface="Times New Roman" pitchFamily="18" charset="0"/>
              </a:rPr>
              <a:t>-order</a:t>
            </a:r>
          </a:p>
        </p:txBody>
      </p:sp>
      <p:sp>
        <p:nvSpPr>
          <p:cNvPr id="11311" name="Text Box 46"/>
          <p:cNvSpPr txBox="1">
            <a:spLocks noChangeArrowheads="1"/>
          </p:cNvSpPr>
          <p:nvPr/>
        </p:nvSpPr>
        <p:spPr bwMode="auto">
          <a:xfrm>
            <a:off x="7632700" y="6092825"/>
            <a:ext cx="1511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TW" sz="2400" b="1" i="1">
                <a:solidFill>
                  <a:srgbClr val="660066"/>
                </a:solidFill>
                <a:latin typeface="Times New Roman" pitchFamily="18" charset="0"/>
              </a:rPr>
              <a:t>K</a:t>
            </a:r>
            <a:r>
              <a:rPr kumimoji="1" lang="en-US" altLang="zh-TW" sz="2400" b="1" i="1" baseline="30000">
                <a:solidFill>
                  <a:srgbClr val="660066"/>
                </a:solidFill>
                <a:latin typeface="Times New Roman" pitchFamily="18" charset="0"/>
              </a:rPr>
              <a:t>th</a:t>
            </a:r>
            <a:r>
              <a:rPr kumimoji="1" lang="en-US" altLang="zh-TW" sz="2400" b="1" i="1">
                <a:solidFill>
                  <a:srgbClr val="660066"/>
                </a:solidFill>
                <a:latin typeface="Times New Roman" pitchFamily="18" charset="0"/>
              </a:rPr>
              <a:t>-order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27113"/>
          </a:xfrm>
        </p:spPr>
        <p:txBody>
          <a:bodyPr/>
          <a:lstStyle/>
          <a:p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4. 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新古典學派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714500"/>
            <a:ext cx="8229600" cy="4152900"/>
          </a:xfrm>
        </p:spPr>
        <p:txBody>
          <a:bodyPr/>
          <a:lstStyle/>
          <a:p>
            <a:pPr>
              <a:lnSpc>
                <a:spcPct val="150000"/>
              </a:lnSpc>
              <a:defRPr/>
            </a:pPr>
            <a:r>
              <a:rPr lang="zh-TW" altLang="en-US" dirty="0" smtClean="0">
                <a:latin typeface="+mn-ea"/>
              </a:rPr>
              <a:t>資本的同質性。</a:t>
            </a:r>
            <a:endParaRPr lang="en-US" altLang="zh-TW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zh-TW" altLang="en-US" dirty="0" smtClean="0">
                <a:latin typeface="+mn-ea"/>
              </a:rPr>
              <a:t>人力資本替代勞動累積。</a:t>
            </a:r>
            <a:endParaRPr lang="en-US" altLang="zh-TW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zh-TW" altLang="en-US" dirty="0" smtClean="0">
                <a:latin typeface="+mn-ea"/>
              </a:rPr>
              <a:t>金融資本取代實物資本。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4667EC0-426B-488A-9396-3062697450D3}" type="slidenum">
              <a:rPr lang="en-US" altLang="zh-TW" smtClean="0"/>
              <a:pPr/>
              <a:t>8</a:t>
            </a:fld>
            <a:endParaRPr lang="en-US" altLang="zh-TW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ECA7941-4C06-47F9-888F-52610F81E392}" type="slidenum">
              <a:rPr lang="en-US" altLang="zh-TW" smtClean="0"/>
              <a:pPr/>
              <a:t>9</a:t>
            </a:fld>
            <a:endParaRPr lang="en-US" altLang="zh-TW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14425"/>
          </a:xfrm>
        </p:spPr>
        <p:txBody>
          <a:bodyPr/>
          <a:lstStyle/>
          <a:p>
            <a:pPr eaLnBrk="1" hangingPunct="1"/>
            <a:r>
              <a:rPr lang="en-US" altLang="zh-TW" sz="4000" b="1" smtClean="0">
                <a:solidFill>
                  <a:srgbClr val="660066"/>
                </a:solidFill>
                <a:latin typeface="新細明體" pitchFamily="18" charset="-120"/>
              </a:rPr>
              <a:t>5. L. Mises</a:t>
            </a:r>
            <a:r>
              <a:rPr lang="zh-TW" altLang="en-US" sz="4000" b="1" smtClean="0">
                <a:solidFill>
                  <a:srgbClr val="660066"/>
                </a:solidFill>
                <a:latin typeface="新細明體" pitchFamily="18" charset="-120"/>
              </a:rPr>
              <a:t> </a:t>
            </a:r>
            <a:endParaRPr lang="en-US" altLang="zh-TW" sz="4000" b="1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643063"/>
            <a:ext cx="8501063" cy="4929187"/>
          </a:xfrm>
        </p:spPr>
        <p:txBody>
          <a:bodyPr/>
          <a:lstStyle/>
          <a:p>
            <a:pPr marL="609600" indent="-609600" eaLnBrk="1" hangingPunct="1">
              <a:lnSpc>
                <a:spcPct val="130000"/>
              </a:lnSpc>
              <a:buSzTx/>
              <a:buFont typeface="Arial" charset="0"/>
              <a:buAutoNum type="arabicParenR"/>
            </a:pPr>
            <a:r>
              <a:rPr lang="en-US" altLang="zh-TW" smtClean="0">
                <a:latin typeface="新細明體" pitchFamily="18" charset="-120"/>
              </a:rPr>
              <a:t>These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goods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(</a:t>
            </a:r>
            <a:r>
              <a:rPr lang="zh-TW" altLang="en-US" smtClean="0">
                <a:latin typeface="新細明體" pitchFamily="18" charset="-120"/>
              </a:rPr>
              <a:t>生產結構中的產出）</a:t>
            </a:r>
            <a:r>
              <a:rPr lang="en-US" altLang="zh-TW" smtClean="0">
                <a:latin typeface="新細明體" pitchFamily="18" charset="-120"/>
              </a:rPr>
              <a:t>are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called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00"/>
                </a:solidFill>
                <a:latin typeface="新細明體" pitchFamily="18" charset="-120"/>
              </a:rPr>
              <a:t>capital</a:t>
            </a:r>
            <a:r>
              <a:rPr lang="zh-TW" altLang="en-US" b="1" smtClean="0">
                <a:solidFill>
                  <a:srgbClr val="FF0000"/>
                </a:solidFill>
                <a:latin typeface="新細明體" pitchFamily="18" charset="-120"/>
              </a:rPr>
              <a:t> </a:t>
            </a:r>
            <a:r>
              <a:rPr lang="en-US" altLang="zh-TW" b="1" smtClean="0">
                <a:solidFill>
                  <a:srgbClr val="FF0000"/>
                </a:solidFill>
                <a:latin typeface="新細明體" pitchFamily="18" charset="-120"/>
              </a:rPr>
              <a:t>goods</a:t>
            </a:r>
            <a:r>
              <a:rPr lang="en-US" altLang="zh-TW" b="1" smtClean="0">
                <a:latin typeface="新細明體" pitchFamily="18" charset="-120"/>
              </a:rPr>
              <a:t>.</a:t>
            </a:r>
          </a:p>
          <a:p>
            <a:pPr marL="609600" indent="-609600" eaLnBrk="1" hangingPunct="1">
              <a:lnSpc>
                <a:spcPct val="130000"/>
              </a:lnSpc>
              <a:buSzTx/>
              <a:buFont typeface="Arial" charset="0"/>
              <a:buAutoNum type="arabicParenR"/>
            </a:pPr>
            <a:r>
              <a:rPr lang="en-US" altLang="zh-TW" b="1" smtClean="0">
                <a:solidFill>
                  <a:srgbClr val="FF0066"/>
                </a:solidFill>
                <a:latin typeface="新細明體" pitchFamily="18" charset="-120"/>
              </a:rPr>
              <a:t>Capital</a:t>
            </a:r>
            <a:r>
              <a:rPr lang="zh-TW" altLang="en-US" b="1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is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the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sum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of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the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money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equivalent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of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all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assets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minus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the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sum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of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money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equivalent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of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all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liabilities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as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dedicated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at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a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definite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date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to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the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conduct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of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the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operations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of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a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definite</a:t>
            </a:r>
            <a:r>
              <a:rPr lang="zh-TW" altLang="en-US" smtClean="0">
                <a:latin typeface="新細明體" pitchFamily="18" charset="-120"/>
              </a:rPr>
              <a:t> </a:t>
            </a:r>
            <a:r>
              <a:rPr lang="en-US" altLang="zh-TW" smtClean="0">
                <a:latin typeface="新細明體" pitchFamily="18" charset="-120"/>
              </a:rPr>
              <a:t>business.</a:t>
            </a:r>
            <a:endParaRPr lang="zh-TW" altLang="zh-TW" smtClean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哥林多柱設計範本">
  <a:themeElements>
    <a:clrScheme name="哥林多柱設計範本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哥林多柱設計範本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5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5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哥林多柱設計範本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5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5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簡報1</Template>
  <TotalTime>1358</TotalTime>
  <Words>2813</Words>
  <Application>Microsoft Office PowerPoint</Application>
  <PresentationFormat>如螢幕大小 (4:3)</PresentationFormat>
  <Paragraphs>306</Paragraphs>
  <Slides>51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51</vt:i4>
      </vt:variant>
    </vt:vector>
  </HeadingPairs>
  <TitlesOfParts>
    <vt:vector size="60" baseType="lpstr">
      <vt:lpstr>Arial</vt:lpstr>
      <vt:lpstr>新細明體</vt:lpstr>
      <vt:lpstr>Palatino Linotype</vt:lpstr>
      <vt:lpstr>Wingdings</vt:lpstr>
      <vt:lpstr>Arial Black</vt:lpstr>
      <vt:lpstr>Times New Roman</vt:lpstr>
      <vt:lpstr>標楷體</vt:lpstr>
      <vt:lpstr>哥林多柱設計範本</vt:lpstr>
      <vt:lpstr>Pixel</vt:lpstr>
      <vt:lpstr>ECON6171  奧地利學派經濟理論  六、資本理論                    </vt:lpstr>
      <vt:lpstr>章節內容</vt:lpstr>
      <vt:lpstr>一、   資本的概念</vt:lpstr>
      <vt:lpstr>1. A. Smith</vt:lpstr>
      <vt:lpstr>2. D. Ricardo </vt:lpstr>
      <vt:lpstr>3. C. Menger</vt:lpstr>
      <vt:lpstr>3.1 生產結構</vt:lpstr>
      <vt:lpstr>4. 新古典學派</vt:lpstr>
      <vt:lpstr>5. L. Mises </vt:lpstr>
      <vt:lpstr>5.1 Mises…</vt:lpstr>
      <vt:lpstr>二、   資本財</vt:lpstr>
      <vt:lpstr>1. 載體</vt:lpstr>
      <vt:lpstr>2. 傳遞、編碼、解碼</vt:lpstr>
      <vt:lpstr>2.1 載體之例：價格標籤</vt:lpstr>
      <vt:lpstr>2.2 載體之例：禮物</vt:lpstr>
      <vt:lpstr>2.3 載體之例：渡船</vt:lpstr>
      <vt:lpstr>3. 載體的演化</vt:lpstr>
      <vt:lpstr>4. 知識的再利用</vt:lpstr>
      <vt:lpstr>4.1 已編碼知識再利用的成本</vt:lpstr>
      <vt:lpstr>4.2 未編碼知識再利用的成本</vt:lpstr>
      <vt:lpstr>5. 資本財作為勞動的載體</vt:lpstr>
      <vt:lpstr>6. 資本財作為知識的載體</vt:lpstr>
      <vt:lpstr>三、   資本財的結構</vt:lpstr>
      <vt:lpstr>1. 資本財的分類</vt:lpstr>
      <vt:lpstr>2. 資本財的另種分類</vt:lpstr>
      <vt:lpstr>3.  資本財的特性</vt:lpstr>
      <vt:lpstr>1) 資本財可提升勞動邊際生產力</vt:lpstr>
      <vt:lpstr>2) 資本財可以累積</vt:lpstr>
      <vt:lpstr>3) 資本財會折舊</vt:lpstr>
      <vt:lpstr>4. 折舊是價值的減損</vt:lpstr>
      <vt:lpstr>5. 資本財的內嵌知識量</vt:lpstr>
      <vt:lpstr>6. 資本財的異質性 </vt:lpstr>
      <vt:lpstr>7. 資本財的報酬率</vt:lpstr>
      <vt:lpstr>四、   資本理論</vt:lpstr>
      <vt:lpstr>1. 資本理論的問題</vt:lpstr>
      <vt:lpstr>2. 知識的分工與組合</vt:lpstr>
      <vt:lpstr>3. 內嵌知識的更新</vt:lpstr>
      <vt:lpstr>4. 構思（Idea ）</vt:lpstr>
      <vt:lpstr>5. 資本財的演進</vt:lpstr>
      <vt:lpstr>6. 模組化的優點</vt:lpstr>
      <vt:lpstr>7. 資本的全面更新</vt:lpstr>
      <vt:lpstr>五、   定靜狀態</vt:lpstr>
      <vt:lpstr>1. 定靜經濟 (stationary economy)</vt:lpstr>
      <vt:lpstr>1.1 悲慘的定靜狀態</vt:lpstr>
      <vt:lpstr>1.2 人口的意義 </vt:lpstr>
      <vt:lpstr>1.3 定靜經濟的意義</vt:lpstr>
      <vt:lpstr>2.   Mill 的定態 (Steady State)</vt:lpstr>
      <vt:lpstr>3. 新古典成長理論</vt:lpstr>
      <vt:lpstr>2.2 新古典成長理論的定態</vt:lpstr>
      <vt:lpstr>2.3 Mises對定態的批評</vt:lpstr>
      <vt:lpstr>2.4 奧派對資源限制的回答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csh</dc:creator>
  <cp:lastModifiedBy>CS</cp:lastModifiedBy>
  <cp:revision>176</cp:revision>
  <dcterms:created xsi:type="dcterms:W3CDTF">2007-04-05T20:12:20Z</dcterms:created>
  <dcterms:modified xsi:type="dcterms:W3CDTF">2013-10-29T21:59:38Z</dcterms:modified>
</cp:coreProperties>
</file>